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62.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535" r:id="rId2"/>
    <p:sldId id="536" r:id="rId3"/>
    <p:sldId id="537" r:id="rId4"/>
    <p:sldId id="445" r:id="rId5"/>
    <p:sldId id="472" r:id="rId6"/>
    <p:sldId id="411" r:id="rId7"/>
    <p:sldId id="473" r:id="rId8"/>
    <p:sldId id="474" r:id="rId9"/>
    <p:sldId id="475" r:id="rId10"/>
    <p:sldId id="476" r:id="rId11"/>
    <p:sldId id="530" r:id="rId12"/>
    <p:sldId id="478" r:id="rId13"/>
    <p:sldId id="479" r:id="rId14"/>
    <p:sldId id="480" r:id="rId15"/>
    <p:sldId id="481" r:id="rId16"/>
    <p:sldId id="482" r:id="rId17"/>
    <p:sldId id="483" r:id="rId18"/>
    <p:sldId id="485" r:id="rId19"/>
    <p:sldId id="488" r:id="rId20"/>
    <p:sldId id="486" r:id="rId21"/>
    <p:sldId id="531" r:id="rId22"/>
    <p:sldId id="528" r:id="rId23"/>
    <p:sldId id="529" r:id="rId24"/>
    <p:sldId id="484" r:id="rId25"/>
    <p:sldId id="487" r:id="rId26"/>
    <p:sldId id="490" r:id="rId27"/>
    <p:sldId id="491" r:id="rId28"/>
    <p:sldId id="492" r:id="rId29"/>
    <p:sldId id="495" r:id="rId30"/>
    <p:sldId id="496" r:id="rId31"/>
    <p:sldId id="497" r:id="rId32"/>
    <p:sldId id="498" r:id="rId33"/>
    <p:sldId id="527" r:id="rId34"/>
    <p:sldId id="499" r:id="rId35"/>
    <p:sldId id="500" r:id="rId36"/>
    <p:sldId id="501" r:id="rId37"/>
    <p:sldId id="502" r:id="rId38"/>
    <p:sldId id="503" r:id="rId39"/>
    <p:sldId id="504" r:id="rId40"/>
    <p:sldId id="532" r:id="rId41"/>
    <p:sldId id="505" r:id="rId42"/>
    <p:sldId id="506" r:id="rId43"/>
    <p:sldId id="534" r:id="rId44"/>
    <p:sldId id="508" r:id="rId45"/>
    <p:sldId id="509" r:id="rId46"/>
    <p:sldId id="510" r:id="rId47"/>
    <p:sldId id="511" r:id="rId48"/>
    <p:sldId id="517" r:id="rId49"/>
    <p:sldId id="518" r:id="rId50"/>
    <p:sldId id="519" r:id="rId51"/>
    <p:sldId id="520" r:id="rId52"/>
    <p:sldId id="521" r:id="rId53"/>
    <p:sldId id="522" r:id="rId54"/>
    <p:sldId id="523" r:id="rId55"/>
    <p:sldId id="524" r:id="rId56"/>
    <p:sldId id="525" r:id="rId57"/>
    <p:sldId id="526" r:id="rId58"/>
    <p:sldId id="345" r:id="rId59"/>
    <p:sldId id="533" r:id="rId60"/>
    <p:sldId id="260" r:id="rId61"/>
  </p:sldIdLst>
  <p:sldSz cx="12192000" cy="6858000"/>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CFFFF"/>
    <a:srgbClr val="FFFFCC"/>
    <a:srgbClr val="0000FF"/>
    <a:srgbClr val="33CC33"/>
    <a:srgbClr val="CC0066"/>
    <a:srgbClr val="FF9999"/>
    <a:srgbClr val="FF7C8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8" autoAdjust="0"/>
    <p:restoredTop sz="84068" autoAdjust="0"/>
  </p:normalViewPr>
  <p:slideViewPr>
    <p:cSldViewPr snapToGrid="0" snapToObjects="1">
      <p:cViewPr varScale="1">
        <p:scale>
          <a:sx n="80" d="100"/>
          <a:sy n="80" d="100"/>
        </p:scale>
        <p:origin x="384" y="176"/>
      </p:cViewPr>
      <p:guideLst/>
    </p:cSldViewPr>
  </p:slideViewPr>
  <p:notesTextViewPr>
    <p:cViewPr>
      <p:scale>
        <a:sx n="100" d="100"/>
        <a:sy n="100" d="100"/>
      </p:scale>
      <p:origin x="0" y="0"/>
    </p:cViewPr>
  </p:notesTextViewPr>
  <p:notesViewPr>
    <p:cSldViewPr snapToGrid="0" snapToObjects="1">
      <p:cViewPr varScale="1">
        <p:scale>
          <a:sx n="71" d="100"/>
          <a:sy n="71" d="100"/>
        </p:scale>
        <p:origin x="103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3DF8-D520-BB40-837C-91CE1787B0EB}" type="datetimeFigureOut">
              <a:rPr lang="en-US" smtClean="0"/>
              <a:t>4/9/19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98FB97-EEE8-A641-B9BA-ACE8418557CD}" type="slidenum">
              <a:rPr lang="en-US" smtClean="0"/>
              <a:t>‹#›</a:t>
            </a:fld>
            <a:endParaRPr lang="en-US" dirty="0"/>
          </a:p>
        </p:txBody>
      </p:sp>
    </p:spTree>
    <p:extLst>
      <p:ext uri="{BB962C8B-B14F-4D97-AF65-F5344CB8AC3E}">
        <p14:creationId xmlns:p14="http://schemas.microsoft.com/office/powerpoint/2010/main" val="1485269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FA781-CA11-2141-A5F7-C7B0DDD8E00E}" type="datetimeFigureOut">
              <a:rPr lang="en-US" smtClean="0"/>
              <a:t>4/9/19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5696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elasticloadbalancing/details/#compa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ws.amazon.com/blogs/aws/new-elastic-load-balancing-feature-sticky-sessio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ocs.aws.amazon.com/ElasticLoadBalancing/latest/DeveloperGuide/how-elb-works.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docs.aws.amazon.com/Route53/latest/DeveloperGuide/" TargetMode="External"/><Relationship Id="rId7" Type="http://schemas.openxmlformats.org/officeDocument/2006/relationships/hyperlink" Target="http://docs.aws.amazon.com/Route53/latest/DeveloperGuide/resource-record-sets-choosing-alias-non-alias.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docs.aws.amazon.com/Route53/latest/DeveloperGuide/MigratingSubdomain.html" TargetMode="External"/><Relationship Id="rId5" Type="http://schemas.openxmlformats.org/officeDocument/2006/relationships/hyperlink" Target="http://docs.aws.amazon.com/Route53/latest/DeveloperGuide/CreatingNewSubdomain.html" TargetMode="External"/><Relationship Id="rId4" Type="http://schemas.openxmlformats.org/officeDocument/2006/relationships/hyperlink" Target="http://docs.aws.amazon.com/Route53/latest/DeveloperGuide/MigratingDN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aws.typepad.com/brasil/case-studi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cs.aws.amazon.com/directconnect/latest/UserGuide/getstarted.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Welcome to </a:t>
            </a:r>
            <a:r>
              <a:rPr lang="en-US" sz="1000" i="0" dirty="0">
                <a:latin typeface="Calibri" panose="020F0502020204030204" pitchFamily="34" charset="0"/>
              </a:rPr>
              <a:t>Module 3, Section 1: Designing for High Availability.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This module builds on the Designing Your Environment content of the prior module. This module describes the best practice of “Avoid single points of failure,” and explains the concepts of high availability, or HA, and fault tolerance. </a:t>
            </a:r>
          </a:p>
        </p:txBody>
      </p:sp>
    </p:spTree>
    <p:extLst>
      <p:ext uri="{BB962C8B-B14F-4D97-AF65-F5344CB8AC3E}">
        <p14:creationId xmlns:p14="http://schemas.microsoft.com/office/powerpoint/2010/main" val="3705408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High availability is driven by your requirements. There are two things you have to consider: Recovery Time Objective (RTO) and Recovery Point Objective (RPO). Recovery Time Objective is how long can you be down. Recovery Point Objective is how much data can you afford to lose.</a:t>
            </a:r>
          </a:p>
          <a:p>
            <a:endParaRPr lang="en-US" sz="1000" b="0" dirty="0">
              <a:latin typeface="Calibri" panose="020F0502020204030204" pitchFamily="34" charset="0"/>
            </a:endParaRPr>
          </a:p>
          <a:p>
            <a:r>
              <a:rPr lang="en-US" sz="1000" b="0" dirty="0">
                <a:latin typeface="Calibri" panose="020F0502020204030204" pitchFamily="34" charset="0"/>
              </a:rPr>
              <a:t>Whenever you ask the Chief Technical Officer (CTO)  or Chief Executive Officer (CEO) of a company what their points are, they respond that they can not be down at all and the can not lose any data. When the discussion turns to how much it is going to cost to meet those objectives they usually reconsider.</a:t>
            </a:r>
          </a:p>
          <a:p>
            <a:endParaRPr lang="en-US" sz="1000" b="0" dirty="0">
              <a:latin typeface="Calibri" panose="020F0502020204030204" pitchFamily="34" charset="0"/>
            </a:endParaRPr>
          </a:p>
          <a:p>
            <a:r>
              <a:rPr lang="en-US" sz="1000" b="0" dirty="0">
                <a:latin typeface="Calibri" panose="020F0502020204030204" pitchFamily="34" charset="0"/>
              </a:rPr>
              <a:t>Essentially,</a:t>
            </a:r>
            <a:r>
              <a:rPr lang="en-US" sz="1000" b="0" baseline="0" dirty="0">
                <a:latin typeface="Calibri" panose="020F0502020204030204" pitchFamily="34" charset="0"/>
              </a:rPr>
              <a:t> non-functional requirements define the design of your infrastructure. </a:t>
            </a:r>
            <a:r>
              <a:rPr lang="en-US" sz="1000" dirty="0">
                <a:latin typeface="Calibri" panose="020F0502020204030204" pitchFamily="34" charset="0"/>
              </a:rPr>
              <a:t>A highly</a:t>
            </a:r>
            <a:r>
              <a:rPr lang="en-US" sz="1000" b="0" baseline="0" dirty="0">
                <a:latin typeface="Calibri" panose="020F0502020204030204" pitchFamily="34" charset="0"/>
              </a:rPr>
              <a:t> available and </a:t>
            </a:r>
            <a:r>
              <a:rPr lang="en-US" sz="1000" dirty="0">
                <a:latin typeface="Calibri" panose="020F0502020204030204" pitchFamily="34" charset="0"/>
              </a:rPr>
              <a:t>fault-tolerant </a:t>
            </a:r>
            <a:r>
              <a:rPr lang="en-US" sz="1000" b="0" baseline="0" dirty="0">
                <a:latin typeface="Calibri" panose="020F0502020204030204" pitchFamily="34" charset="0"/>
              </a:rPr>
              <a:t>environment expands multi-AZ and cross-regions; however, there are </a:t>
            </a:r>
            <a:r>
              <a:rPr lang="en-US" sz="1000" dirty="0">
                <a:latin typeface="Calibri" panose="020F0502020204030204" pitchFamily="34" charset="0"/>
              </a:rPr>
              <a:t>costs associated </a:t>
            </a:r>
            <a:r>
              <a:rPr lang="en-US" sz="1000" b="0" baseline="0" dirty="0">
                <a:latin typeface="Calibri" panose="020F0502020204030204" pitchFamily="34" charset="0"/>
              </a:rPr>
              <a:t>with that design. With cloud services, you can implement a design that is a fraction of the cost of replicating the physical infrastructure.</a:t>
            </a:r>
            <a:endParaRPr lang="en-US" sz="1000" b="1" dirty="0">
              <a:latin typeface="Calibri" panose="020F0502020204030204" pitchFamily="34" charset="0"/>
            </a:endParaRPr>
          </a:p>
        </p:txBody>
      </p:sp>
    </p:spTree>
    <p:extLst>
      <p:ext uri="{BB962C8B-B14F-4D97-AF65-F5344CB8AC3E}">
        <p14:creationId xmlns:p14="http://schemas.microsoft.com/office/powerpoint/2010/main" val="404246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latin typeface="Calibri" panose="020F0502020204030204" pitchFamily="34" charset="0"/>
              </a:rPr>
              <a:t>Let’s talk about the high availability factors that must be considered. Fault tolerance, recoverability, and scalability are three primary factors that determine the overall availability of your application.</a:t>
            </a:r>
          </a:p>
          <a:p>
            <a:endParaRPr lang="en-US" sz="1000" baseline="0" dirty="0">
              <a:latin typeface="Calibri" panose="020F0502020204030204" pitchFamily="34" charset="0"/>
            </a:endParaRPr>
          </a:p>
          <a:p>
            <a:r>
              <a:rPr lang="en-US" sz="1000" baseline="0" dirty="0">
                <a:latin typeface="Calibri" panose="020F0502020204030204" pitchFamily="34" charset="0"/>
              </a:rPr>
              <a:t>Fault tolerance is often confused with high availability, but fault tolerance refers to the built-in redundancy of an application's components. Does it  avoid single points of failure?</a:t>
            </a:r>
          </a:p>
          <a:p>
            <a:endParaRPr lang="en-US" sz="1000" baseline="0" dirty="0">
              <a:latin typeface="Calibri" panose="020F0502020204030204" pitchFamily="34" charset="0"/>
            </a:endParaRPr>
          </a:p>
          <a:p>
            <a:r>
              <a:rPr lang="en-US" sz="1000" baseline="0" dirty="0">
                <a:latin typeface="Calibri" panose="020F0502020204030204" pitchFamily="34" charset="0"/>
              </a:rPr>
              <a:t>Recoverability is often overlooked as a component of availability. In the event that a natural disaster makes one or more of your components unavailable, or destroys your primary data source, are you able to restore service quickly and without lost data?  We will talk more about specific disaster recovery strategies in a later module.</a:t>
            </a:r>
          </a:p>
          <a:p>
            <a:endParaRPr lang="en-US" sz="1000" baseline="0" dirty="0">
              <a:latin typeface="Calibri" panose="020F0502020204030204" pitchFamily="34" charset="0"/>
            </a:endParaRPr>
          </a:p>
          <a:p>
            <a:r>
              <a:rPr lang="en-US" sz="1000" baseline="0" dirty="0">
                <a:latin typeface="Calibri" panose="020F0502020204030204" pitchFamily="34" charset="0"/>
              </a:rPr>
              <a:t>Scalability is a question of how quickly your application's infrastructure can respond to increased capacity needs to ensure that your application is available and performing within your required standards. It does not guarantee availability, but it is one part of your application's availability.</a:t>
            </a:r>
          </a:p>
          <a:p>
            <a:endParaRPr lang="en-US" baseline="0" dirty="0"/>
          </a:p>
        </p:txBody>
      </p:sp>
    </p:spTree>
    <p:extLst>
      <p:ext uri="{BB962C8B-B14F-4D97-AF65-F5344CB8AC3E}">
        <p14:creationId xmlns:p14="http://schemas.microsoft.com/office/powerpoint/2010/main" val="35418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If we look at on-premises high availability versus high availability on AWS, high availability is a lot easier to achieve it in the cloud. In a traditional on-premises data center, it's very expensive to both build out and maintain that secondary infrastructure. This type of solution is really only suitable for absolutely mission-critical applications.</a:t>
            </a:r>
          </a:p>
          <a:p>
            <a:endParaRPr lang="en-US" sz="1000" dirty="0">
              <a:latin typeface="Calibri" panose="020F0502020204030204" pitchFamily="34" charset="0"/>
            </a:endParaRPr>
          </a:p>
          <a:p>
            <a:r>
              <a:rPr lang="en-US" sz="1000" dirty="0">
                <a:latin typeface="Calibri" panose="020F0502020204030204" pitchFamily="34" charset="0"/>
              </a:rPr>
              <a:t>When you use a cloud platform, you expand your availability and recoverability options. You can use fault-tolerant services, including multiple servers, isolated redundant data centers within each Availability Zone, multiple Availability Zones within each Region, and multiple AWS Regions across the globe. </a:t>
            </a:r>
          </a:p>
          <a:p>
            <a:endParaRPr lang="en-US" sz="1000" dirty="0">
              <a:latin typeface="Calibri" panose="020F0502020204030204" pitchFamily="34" charset="0"/>
            </a:endParaRPr>
          </a:p>
          <a:p>
            <a:r>
              <a:rPr lang="en-US" sz="1000" dirty="0">
                <a:latin typeface="Calibri" panose="020F0502020204030204" pitchFamily="34" charset="0"/>
              </a:rPr>
              <a:t>Just like you would test the availability of your on-premises solution, you should test your cloud infrastructure.  To test the availability of your cloud infrastructure, you could scale out to multiple servers using your saved AWS </a:t>
            </a:r>
            <a:r>
              <a:rPr lang="en-US" sz="1000" dirty="0" err="1">
                <a:latin typeface="Calibri" panose="020F0502020204030204" pitchFamily="34" charset="0"/>
              </a:rPr>
              <a:t>CloudFormation</a:t>
            </a:r>
            <a:r>
              <a:rPr lang="en-US" sz="1000" dirty="0">
                <a:latin typeface="Calibri" panose="020F0502020204030204" pitchFamily="34" charset="0"/>
              </a:rPr>
              <a:t> templates. With an AWS </a:t>
            </a:r>
            <a:r>
              <a:rPr lang="en-US" sz="1000" dirty="0" err="1">
                <a:latin typeface="Calibri" panose="020F0502020204030204" pitchFamily="34" charset="0"/>
              </a:rPr>
              <a:t>CloudFormation</a:t>
            </a:r>
            <a:r>
              <a:rPr lang="en-US" sz="1000" dirty="0">
                <a:latin typeface="Calibri" panose="020F0502020204030204" pitchFamily="34" charset="0"/>
              </a:rPr>
              <a:t> template, you have your entire infrastructure saved in a template, which you can roll out when you need it. If something in the test doesn’t go as expected, you can adjust the template and relaunch. This  enables you to test your procedures and, when testing is complete, you can take down the infrastructure.</a:t>
            </a:r>
          </a:p>
          <a:p>
            <a:endParaRPr lang="en-US" dirty="0"/>
          </a:p>
        </p:txBody>
      </p:sp>
    </p:spTree>
    <p:extLst>
      <p:ext uri="{BB962C8B-B14F-4D97-AF65-F5344CB8AC3E}">
        <p14:creationId xmlns:p14="http://schemas.microsoft.com/office/powerpoint/2010/main" val="400363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One of the benefits of using AWS is that we have data centers all over the world. Multi-Region deployment increases availability, cost, and complexity. You should default to a single Region, unless a multi-Region deployment is necessary. However, if you want to host your main application in the Northern Virginia Region, but you want to back up your application in an Asia Pacific Region, you can do so if it is the best fit for your use case.</a:t>
            </a:r>
          </a:p>
          <a:p>
            <a:endParaRPr lang="en-US" sz="1000" dirty="0">
              <a:latin typeface="Calibri" panose="020F0502020204030204" pitchFamily="34" charset="0"/>
            </a:endParaRPr>
          </a:p>
          <a:p>
            <a:r>
              <a:rPr lang="en-US" sz="1000" dirty="0">
                <a:latin typeface="Calibri" panose="020F0502020204030204" pitchFamily="34" charset="0"/>
              </a:rPr>
              <a:t>You can choose how you want to deploy in another Region by looking at the distance, availability, and costs. If you are only going to use a single Region because of compliance issues, or laws and regulations, you should maintain at least two Availability Zones for a high availability solution</a:t>
            </a:r>
          </a:p>
        </p:txBody>
      </p:sp>
    </p:spTree>
    <p:extLst>
      <p:ext uri="{BB962C8B-B14F-4D97-AF65-F5344CB8AC3E}">
        <p14:creationId xmlns:p14="http://schemas.microsoft.com/office/powerpoint/2010/main" val="328754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1663" y="949325"/>
            <a:ext cx="5627687" cy="3165475"/>
          </a:xfrm>
        </p:spPr>
      </p:sp>
      <p:sp>
        <p:nvSpPr>
          <p:cNvPr id="3" name="Notes Placeholder 2"/>
          <p:cNvSpPr>
            <a:spLocks noGrp="1"/>
          </p:cNvSpPr>
          <p:nvPr>
            <p:ph type="body" idx="1"/>
          </p:nvPr>
        </p:nvSpPr>
        <p:spPr>
          <a:xfrm>
            <a:off x="731522" y="4367463"/>
            <a:ext cx="5404583" cy="4513647"/>
          </a:xfrm>
        </p:spPr>
        <p:txBody>
          <a:bodyPr/>
          <a:lstStyle/>
          <a:p>
            <a:r>
              <a:rPr lang="en-US" sz="1000" baseline="0" dirty="0">
                <a:latin typeface="Calibri" panose="020F0502020204030204" pitchFamily="34" charset="0"/>
              </a:rPr>
              <a:t>Here are services that are inherently highly available, or HA, such as Amazon Simple Storage Service—or Amazon S3—and Amazon </a:t>
            </a:r>
            <a:r>
              <a:rPr lang="en-US" sz="1000" baseline="0" dirty="0" err="1">
                <a:latin typeface="Calibri" panose="020F0502020204030204" pitchFamily="34" charset="0"/>
              </a:rPr>
              <a:t>DynamoDB</a:t>
            </a:r>
            <a:r>
              <a:rPr lang="en-US" sz="1000" baseline="0" dirty="0">
                <a:latin typeface="Calibri" panose="020F0502020204030204" pitchFamily="34" charset="0"/>
              </a:rPr>
              <a:t>.  Any of the managed services are all going to be inherently HA. </a:t>
            </a:r>
          </a:p>
          <a:p>
            <a:endParaRPr lang="en-US" sz="1000" baseline="0" dirty="0">
              <a:latin typeface="Calibri" panose="020F0502020204030204" pitchFamily="34" charset="0"/>
            </a:endParaRPr>
          </a:p>
          <a:p>
            <a:r>
              <a:rPr lang="en-US" sz="1000" baseline="0" dirty="0">
                <a:latin typeface="Calibri" panose="020F0502020204030204" pitchFamily="34" charset="0"/>
              </a:rPr>
              <a:t>The smaller list of services are not HA out of the box. While these AWS services are not inherently HA, they can be designed to be HA. For example, you can make Amazon Elastic Compute Cloud—or Amazon EC2—highly available by having two or more Amazon EC2 instances or placing Amazon EC2 instances in an Auto Scaling group. With Amazon Redshift, you can set up the clusters and have a copy so that if something happens to one of the nodes, the service could be started from somewhere else. For AWS Direct Connect, you can either have two direct connections, or use VPN as a backup.  </a:t>
            </a:r>
          </a:p>
          <a:p>
            <a:endParaRPr lang="en-US" sz="1000" baseline="0" dirty="0">
              <a:latin typeface="Calibri" panose="020F0502020204030204" pitchFamily="34" charset="0"/>
            </a:endParaRPr>
          </a:p>
          <a:p>
            <a:r>
              <a:rPr lang="en-US" sz="1000" baseline="0" dirty="0">
                <a:latin typeface="Calibri" panose="020F0502020204030204" pitchFamily="34" charset="0"/>
              </a:rPr>
              <a:t>Throughout the rest of the course, ways to achieve high availability will be explored.</a:t>
            </a:r>
          </a:p>
          <a:p>
            <a:endParaRPr lang="en-US" baseline="0" dirty="0"/>
          </a:p>
        </p:txBody>
      </p:sp>
    </p:spTree>
    <p:extLst>
      <p:ext uri="{BB962C8B-B14F-4D97-AF65-F5344CB8AC3E}">
        <p14:creationId xmlns:p14="http://schemas.microsoft.com/office/powerpoint/2010/main" val="91198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The foundation of the web tier includes the use of Elastic Load Balancers, or ELB, in the architecture. ELB is a way to manage incoming requests for application traffic across multiple Amazon EC2 instances. </a:t>
            </a:r>
          </a:p>
          <a:p>
            <a:endParaRPr lang="en-US" sz="1000" dirty="0">
              <a:latin typeface="Calibri" panose="020F0502020204030204" pitchFamily="34" charset="0"/>
            </a:endParaRPr>
          </a:p>
          <a:p>
            <a:r>
              <a:rPr lang="en-US" sz="1000" dirty="0">
                <a:latin typeface="Calibri" panose="020F0502020204030204" pitchFamily="34" charset="0"/>
              </a:rPr>
              <a:t>These load balancers send traffic to Amazon EC2 instances, and they can also send metrics to Amazon </a:t>
            </a:r>
            <a:r>
              <a:rPr lang="en-US" sz="1000" dirty="0" err="1">
                <a:latin typeface="Calibri" panose="020F0502020204030204" pitchFamily="34" charset="0"/>
              </a:rPr>
              <a:t>CloudWatch</a:t>
            </a:r>
            <a:r>
              <a:rPr lang="en-US" sz="1000" dirty="0">
                <a:latin typeface="Calibri" panose="020F0502020204030204" pitchFamily="34" charset="0"/>
              </a:rPr>
              <a:t>, which is a managed monitoring service. The metrics from Amazon EC2 and ELB can act as triggers, so that if you notice a particularly high latency or that your servers are becoming overused, you can take advantage of Auto Scaling to add more capacity to your web server fleet. </a:t>
            </a:r>
          </a:p>
        </p:txBody>
      </p:sp>
    </p:spTree>
    <p:extLst>
      <p:ext uri="{BB962C8B-B14F-4D97-AF65-F5344CB8AC3E}">
        <p14:creationId xmlns:p14="http://schemas.microsoft.com/office/powerpoint/2010/main" val="423966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Elastic Load Balancing automatically distributes incoming application traffic across multiple targets, such as Amazon EC2 instances, containers, and IP addresses. It can handle the varying load of your application traffic in a single Availability Zone or across multiple Availability Zones. Elastic Load Balancing offers three types of load balancers that all feature the high availability, automatic scaling, and robust security that are necessary to make your applications fault-tolerant.</a:t>
            </a:r>
          </a:p>
        </p:txBody>
      </p:sp>
    </p:spTree>
    <p:extLst>
      <p:ext uri="{BB962C8B-B14F-4D97-AF65-F5344CB8AC3E}">
        <p14:creationId xmlns:p14="http://schemas.microsoft.com/office/powerpoint/2010/main" val="1646232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1363" y="1143000"/>
            <a:ext cx="5487987" cy="3086100"/>
          </a:xfrm>
        </p:spPr>
      </p:sp>
      <p:sp>
        <p:nvSpPr>
          <p:cNvPr id="4" name="Notes Placeholder 3"/>
          <p:cNvSpPr>
            <a:spLocks noGrp="1"/>
          </p:cNvSpPr>
          <p:nvPr>
            <p:ph type="body" sz="quarter" idx="10"/>
          </p:nvPr>
        </p:nvSpPr>
        <p:spPr>
          <a:xfrm>
            <a:off x="613459" y="4400550"/>
            <a:ext cx="5810489" cy="4396209"/>
          </a:xfrm>
        </p:spPr>
        <p:txBody>
          <a:bodyPr/>
          <a:lstStyle/>
          <a:p>
            <a:r>
              <a:rPr lang="en-US" sz="1000" dirty="0">
                <a:latin typeface="Calibri" panose="020F0502020204030204" pitchFamily="34" charset="0"/>
              </a:rPr>
              <a:t>ELB supports three types of load balancers: Application Load Balancers, Network Load Balancers, and Classic Load Balancers. You can select a load balancer based on your application needs. The Classic Load Balancer is currently being phased out, so when we refer to ELB load balancers in this course, we are primarily referring to the Application Load Balancer.</a:t>
            </a:r>
          </a:p>
          <a:p>
            <a:endParaRPr lang="en-US" sz="1000" dirty="0">
              <a:latin typeface="Calibri" panose="020F0502020204030204" pitchFamily="34" charset="0"/>
            </a:endParaRPr>
          </a:p>
          <a:p>
            <a:r>
              <a:rPr lang="en-US" sz="1000" dirty="0">
                <a:latin typeface="Calibri" panose="020F0502020204030204" pitchFamily="34" charset="0"/>
              </a:rPr>
              <a:t>An </a:t>
            </a:r>
            <a:r>
              <a:rPr lang="en-US" sz="1000" b="1" dirty="0">
                <a:latin typeface="Calibri" panose="020F0502020204030204" pitchFamily="34" charset="0"/>
              </a:rPr>
              <a:t>Application Load Balancer </a:t>
            </a:r>
            <a:r>
              <a:rPr lang="en-US" sz="1000" dirty="0">
                <a:latin typeface="Calibri" panose="020F0502020204030204" pitchFamily="34" charset="0"/>
              </a:rPr>
              <a:t>functions at the application layer, which is the seventh layer of the Open Systems Interconnection—or OSI—model. Application Load Balancers support content-based routing, and they support applications that run in containers. They support a pair of industry-standard protocols—such as </a:t>
            </a:r>
            <a:r>
              <a:rPr lang="en-US" sz="1000" dirty="0" err="1">
                <a:latin typeface="Calibri" panose="020F0502020204030204" pitchFamily="34" charset="0"/>
              </a:rPr>
              <a:t>WebSocket</a:t>
            </a:r>
            <a:r>
              <a:rPr lang="en-US" sz="1000" dirty="0">
                <a:latin typeface="Calibri" panose="020F0502020204030204" pitchFamily="34" charset="0"/>
              </a:rPr>
              <a:t> and HTTP/2—and also provide additional visibility into the health of the target instances and containers. Websites and mobile apps that run in containers or on Amazon EC2 instances will benefit from the use of Application Load Balancers. The Application Load Balancer is ideal for the advanced load balancing of HTTP and HTTPS traffic, and it provides advanced request routing that supports modern application architectures, including </a:t>
            </a:r>
            <a:r>
              <a:rPr lang="en-US" sz="1000" dirty="0" err="1">
                <a:latin typeface="Calibri" panose="020F0502020204030204" pitchFamily="34" charset="0"/>
              </a:rPr>
              <a:t>microservices</a:t>
            </a:r>
            <a:r>
              <a:rPr lang="en-US" sz="1000" dirty="0">
                <a:latin typeface="Calibri" panose="020F0502020204030204" pitchFamily="34" charset="0"/>
              </a:rPr>
              <a:t> and container-based applications. </a:t>
            </a:r>
          </a:p>
          <a:p>
            <a:endParaRPr lang="en-US" sz="1000" dirty="0">
              <a:latin typeface="Calibri" panose="020F0502020204030204" pitchFamily="34" charset="0"/>
            </a:endParaRPr>
          </a:p>
          <a:p>
            <a:r>
              <a:rPr lang="en-US" sz="1000" dirty="0">
                <a:latin typeface="Calibri" panose="020F0502020204030204" pitchFamily="34" charset="0"/>
              </a:rPr>
              <a:t>The </a:t>
            </a:r>
            <a:r>
              <a:rPr lang="en-US" sz="1000" b="1" dirty="0">
                <a:latin typeface="Calibri" panose="020F0502020204030204" pitchFamily="34" charset="0"/>
              </a:rPr>
              <a:t>Network Load Balancer </a:t>
            </a:r>
            <a:r>
              <a:rPr lang="en-US" sz="1000" dirty="0">
                <a:latin typeface="Calibri" panose="020F0502020204030204" pitchFamily="34" charset="0"/>
              </a:rPr>
              <a:t>is designed to handle tens of millions of requests per second while maintaining high throughput at ultra-low latency, with no effort on your part. It accepts incoming traffic from clients and distributes this traffic across the targets within the same Availability Zone. The Network Load Balancer operates at the connection level—which is layer  4—and it routes connections to targets, like Amazon EC2 instances, containers, and IP addresses based on IP protocol data. The Network Load Balancer is API-compatible with the Application Load Balancer, including  full programmatic control of target groups and targets. </a:t>
            </a:r>
          </a:p>
          <a:p>
            <a:endParaRPr lang="en-US" sz="1000" dirty="0">
              <a:latin typeface="Calibri" panose="020F0502020204030204" pitchFamily="34" charset="0"/>
            </a:endParaRPr>
          </a:p>
          <a:p>
            <a:r>
              <a:rPr lang="en-US" sz="1000" dirty="0">
                <a:latin typeface="Calibri" panose="020F0502020204030204" pitchFamily="34" charset="0"/>
              </a:rPr>
              <a:t>The Network Load Balancer is ideal for load balancing TCP traffic, NLB is capable of handling millions of requests per second while maintaining ultra-low latencies . NLB is optimized to handle sudden and volatile traffic patterns, while using a single static IP address per Availability Zone. </a:t>
            </a:r>
          </a:p>
          <a:p>
            <a:endParaRPr lang="en-US" sz="1000" dirty="0">
              <a:latin typeface="Calibri" panose="020F0502020204030204" pitchFamily="34" charset="0"/>
            </a:endParaRPr>
          </a:p>
          <a:p>
            <a:r>
              <a:rPr lang="en-US" sz="1000" dirty="0">
                <a:latin typeface="Calibri" panose="020F0502020204030204" pitchFamily="34" charset="0"/>
              </a:rPr>
              <a:t>The </a:t>
            </a:r>
            <a:r>
              <a:rPr lang="en-US" sz="1000" b="1" dirty="0">
                <a:latin typeface="Calibri" panose="020F0502020204030204" pitchFamily="34" charset="0"/>
              </a:rPr>
              <a:t>Classic Load Balancer </a:t>
            </a:r>
            <a:r>
              <a:rPr lang="en-US" sz="1000" dirty="0">
                <a:latin typeface="Calibri" panose="020F0502020204030204" pitchFamily="34" charset="0"/>
              </a:rPr>
              <a:t>(or CLB) provides basic load balancing across multiple Amazon EC2 instances, and it operates at both the request level and the connection level. The Classic Load Balancer is intended for applications that were built within the Amazon EC2-Classic network. The Classic Load Balancer is ideal for applications that were built within the EC2-Classic network. </a:t>
            </a:r>
          </a:p>
          <a:p>
            <a:endParaRPr lang="en-US" dirty="0"/>
          </a:p>
        </p:txBody>
      </p:sp>
    </p:spTree>
    <p:extLst>
      <p:ext uri="{BB962C8B-B14F-4D97-AF65-F5344CB8AC3E}">
        <p14:creationId xmlns:p14="http://schemas.microsoft.com/office/powerpoint/2010/main" val="9127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sz="quarter" idx="10"/>
          </p:nvPr>
        </p:nvSpPr>
        <p:spPr>
          <a:xfrm>
            <a:off x="685800" y="4400550"/>
            <a:ext cx="5486400" cy="3898498"/>
          </a:xfrm>
        </p:spPr>
        <p:txBody>
          <a:bodyPr/>
          <a:lstStyle/>
          <a:p>
            <a:r>
              <a:rPr lang="en-US" sz="1000" dirty="0">
                <a:latin typeface="Calibri" panose="020F0502020204030204" pitchFamily="34" charset="0"/>
              </a:rPr>
              <a:t>Elastic Load Balancing offers features that are ready for you to use. Creating your own load balancers that provide the same features as ELB would take some effort.</a:t>
            </a:r>
          </a:p>
          <a:p>
            <a:endParaRPr lang="en-US" sz="1000" dirty="0">
              <a:latin typeface="Calibri" panose="020F0502020204030204" pitchFamily="34" charset="0"/>
            </a:endParaRPr>
          </a:p>
          <a:p>
            <a:r>
              <a:rPr lang="en-US" sz="1000" dirty="0">
                <a:latin typeface="Calibri" panose="020F0502020204030204" pitchFamily="34" charset="0"/>
              </a:rPr>
              <a:t>For high availability, Elastic Load Balancing automatically distributes traffic across multiple targets—Amazon EC2 instances, containers and IP addresses—in a single Availability Zone or across multiple Availability Zones. </a:t>
            </a:r>
          </a:p>
          <a:p>
            <a:endParaRPr lang="en-US" sz="1000" dirty="0">
              <a:latin typeface="Calibri" panose="020F0502020204030204" pitchFamily="34" charset="0"/>
            </a:endParaRPr>
          </a:p>
          <a:p>
            <a:r>
              <a:rPr lang="en-US" sz="1000" dirty="0">
                <a:latin typeface="Calibri" panose="020F0502020204030204" pitchFamily="34" charset="0"/>
              </a:rPr>
              <a:t>To discover the availability of your Amazon EC2 instances, the load balancer periodically sends pings, attempts connections, or sends requests to test the Amazon EC2 instances. These tests are called health checks. Each registered Amazon EC2 instance must respond to the target of the health check with an HTTP status code of 200 to be considered healthy by your load balancer.</a:t>
            </a:r>
          </a:p>
          <a:p>
            <a:endParaRPr lang="en-US" sz="1000" dirty="0">
              <a:latin typeface="Calibri" panose="020F0502020204030204" pitchFamily="34" charset="0"/>
            </a:endParaRPr>
          </a:p>
          <a:p>
            <a:r>
              <a:rPr lang="en-US" sz="1000" dirty="0">
                <a:latin typeface="Calibri" panose="020F0502020204030204" pitchFamily="34" charset="0"/>
              </a:rPr>
              <a:t>You can use Amazon Virtual Private Cloud to create and manage security groups associated with load balancers to provide additional networking and security options. You can also create an internal—or non-internet-facing—load balancer.</a:t>
            </a:r>
          </a:p>
          <a:p>
            <a:endParaRPr lang="en-US" sz="1000" dirty="0">
              <a:latin typeface="Calibri" panose="020F0502020204030204" pitchFamily="34" charset="0"/>
            </a:endParaRPr>
          </a:p>
          <a:p>
            <a:r>
              <a:rPr lang="en-US" sz="1000" dirty="0">
                <a:latin typeface="Calibri" panose="020F0502020204030204" pitchFamily="34" charset="0"/>
              </a:rPr>
              <a:t>For TLS termination, Elastic Load Balancing provides integrated certificate management and SSL decryption, which allows you the flexibility to centrally manage the SSL settings of the load balancer and offload CPU intensive work from your application.</a:t>
            </a:r>
          </a:p>
          <a:p>
            <a:endParaRPr lang="en-US" sz="1000" dirty="0">
              <a:latin typeface="Calibri" panose="020F0502020204030204" pitchFamily="34" charset="0"/>
            </a:endParaRPr>
          </a:p>
          <a:p>
            <a:r>
              <a:rPr lang="en-US" sz="1000" dirty="0">
                <a:latin typeface="Calibri" panose="020F0502020204030204" pitchFamily="34" charset="0"/>
              </a:rPr>
              <a:t>You can load-balance HTTP or HTTPS applications for layer 7-specific features, or use strict layer 4 load balancing for applications that rely purely on the TCP protocol.</a:t>
            </a:r>
          </a:p>
          <a:p>
            <a:endParaRPr lang="en-US" sz="1000" dirty="0">
              <a:latin typeface="Calibri" panose="020F0502020204030204" pitchFamily="34" charset="0"/>
            </a:endParaRPr>
          </a:p>
          <a:p>
            <a:r>
              <a:rPr lang="en-US" sz="1000" dirty="0">
                <a:latin typeface="Calibri" panose="020F0502020204030204" pitchFamily="34" charset="0"/>
              </a:rPr>
              <a:t>For a side-by-side feature comparison, see the Elastic Load Balancing features page.</a:t>
            </a:r>
            <a:br>
              <a:rPr lang="en-US" sz="1000" dirty="0">
                <a:latin typeface="Calibri" panose="020F0502020204030204" pitchFamily="34" charset="0"/>
              </a:rPr>
            </a:br>
            <a:r>
              <a:rPr lang="en-US" sz="1000" dirty="0">
                <a:latin typeface="Calibri" panose="020F0502020204030204" pitchFamily="34" charset="0"/>
                <a:cs typeface="Arial" panose="020B0604020202020204" pitchFamily="34" charset="0"/>
                <a:hlinkClick r:id="rId3"/>
              </a:rPr>
              <a:t>https://aws.amazon.com/elasticloadbalancing/details/#compare</a:t>
            </a:r>
            <a:endParaRPr lang="en-US" sz="1000" u="sng" dirty="0">
              <a:latin typeface="Calibri" panose="020F0502020204030204" pitchFamily="34" charset="0"/>
            </a:endParaRPr>
          </a:p>
          <a:p>
            <a:endParaRPr lang="en-US" sz="1000" u="sng" dirty="0">
              <a:latin typeface="Calibri" panose="020F0502020204030204" pitchFamily="34" charset="0"/>
            </a:endParaRPr>
          </a:p>
          <a:p>
            <a:endParaRPr lang="en-US" dirty="0"/>
          </a:p>
        </p:txBody>
      </p:sp>
    </p:spTree>
    <p:extLst>
      <p:ext uri="{BB962C8B-B14F-4D97-AF65-F5344CB8AC3E}">
        <p14:creationId xmlns:p14="http://schemas.microsoft.com/office/powerpoint/2010/main" val="3911221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256590"/>
          </a:xfrm>
        </p:spPr>
        <p:txBody>
          <a:bodyPr/>
          <a:lstStyle/>
          <a:p>
            <a:r>
              <a:rPr lang="en-US" sz="1000" b="0" dirty="0">
                <a:latin typeface="Calibri" panose="020F0502020204030204" pitchFamily="34" charset="0"/>
              </a:rPr>
              <a:t>This slide shows a cloud design pattern that uses multiple load balancers. In this case, there are two separate elastic load balancers going to a set of servers. There is a load balancer that is separated by a certificate and another load balancer that is keeping the session sticky. </a:t>
            </a:r>
          </a:p>
          <a:p>
            <a:endParaRPr lang="en-US" sz="1000" b="0" dirty="0">
              <a:latin typeface="Calibri" panose="020F0502020204030204" pitchFamily="34" charset="0"/>
            </a:endParaRPr>
          </a:p>
          <a:p>
            <a:r>
              <a:rPr lang="en-US" sz="1000" b="0" dirty="0">
                <a:latin typeface="Calibri" panose="020F0502020204030204" pitchFamily="34" charset="0"/>
              </a:rPr>
              <a:t>When a website is served by only one web server, for each client-server pair, a session object is created and remains in the memory of the web server. All requests from the client go to this web server and update this session object. When a website is served by multiple web servers that sit behind a load balancer, the load balancer decides which web server the request goes to. If the load balancer is instructed to use sticky sessions, all interactions happen with the same physical server.</a:t>
            </a:r>
          </a:p>
          <a:p>
            <a:endParaRPr lang="en-US" sz="1000" b="0" dirty="0">
              <a:latin typeface="Calibri" panose="020F0502020204030204" pitchFamily="34" charset="0"/>
            </a:endParaRPr>
          </a:p>
          <a:p>
            <a:r>
              <a:rPr lang="en-US" sz="1000" b="0" dirty="0">
                <a:latin typeface="Calibri" panose="020F0502020204030204" pitchFamily="34" charset="0"/>
              </a:rPr>
              <a:t>Stickiness is important because mobile applications need to keep those sticky sessions. For desktop users, it is common to not require sticky sessions. This is one example of how you might divide your elastic load balancers.</a:t>
            </a:r>
          </a:p>
          <a:p>
            <a:endParaRPr lang="en-US" sz="1000" b="0" dirty="0">
              <a:latin typeface="Calibri" panose="020F0502020204030204" pitchFamily="34" charset="0"/>
            </a:endParaRPr>
          </a:p>
          <a:p>
            <a:r>
              <a:rPr lang="en-US" sz="1000" b="0" dirty="0">
                <a:latin typeface="Calibri" panose="020F0502020204030204" pitchFamily="34" charset="0"/>
              </a:rPr>
              <a:t>To learn more about ELB and sticky sessions, see the Elastic Load Balancing Feature: Sticky Sessions page.</a:t>
            </a:r>
          </a:p>
          <a:p>
            <a:r>
              <a:rPr lang="en-US" sz="1000" b="0" kern="1200" dirty="0">
                <a:solidFill>
                  <a:schemeClr val="tx1"/>
                </a:solidFill>
                <a:latin typeface="Calibri" panose="020F0502020204030204" pitchFamily="34" charset="0"/>
                <a:hlinkClick r:id="rId3"/>
              </a:rPr>
              <a:t>https://aws.amazon.com/blogs/aws/new-elastic-load-balancing-feature-sticky-sessions/</a:t>
            </a:r>
            <a:r>
              <a:rPr lang="en-US" sz="1000" b="0" kern="1200" dirty="0">
                <a:solidFill>
                  <a:schemeClr val="tx1"/>
                </a:solidFill>
                <a:latin typeface="Calibri" panose="020F0502020204030204" pitchFamily="34" charset="0"/>
              </a:rPr>
              <a:t> </a:t>
            </a:r>
          </a:p>
          <a:p>
            <a:endParaRPr lang="en-US" b="0" dirty="0"/>
          </a:p>
        </p:txBody>
      </p:sp>
    </p:spTree>
    <p:extLst>
      <p:ext uri="{BB962C8B-B14F-4D97-AF65-F5344CB8AC3E}">
        <p14:creationId xmlns:p14="http://schemas.microsoft.com/office/powerpoint/2010/main" val="194025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 Part 1, we will look at using load balancers and fault tolerance for high availability. </a:t>
            </a:r>
          </a:p>
          <a:p>
            <a:r>
              <a:rPr lang="en-US" sz="1000" kern="1200" dirty="0">
                <a:solidFill>
                  <a:schemeClr val="tx1"/>
                </a:solidFill>
                <a:effectLst/>
                <a:latin typeface="Calibri" panose="020F0502020204030204" pitchFamily="34" charset="0"/>
                <a:ea typeface="+mn-ea"/>
                <a:cs typeface="+mn-cs"/>
              </a:rPr>
              <a:t>Part 2 discusses how to achieve high availability across Regions. </a:t>
            </a:r>
          </a:p>
          <a:p>
            <a:r>
              <a:rPr lang="en-US" sz="1000" kern="1200" dirty="0">
                <a:solidFill>
                  <a:schemeClr val="tx1"/>
                </a:solidFill>
                <a:effectLst/>
                <a:latin typeface="Calibri" panose="020F0502020204030204" pitchFamily="34" charset="0"/>
                <a:ea typeface="+mn-ea"/>
                <a:cs typeface="+mn-cs"/>
              </a:rPr>
              <a:t>In Part 3, we look at how to connect to resources outside of your Amazon Virtual Private Cloud, or Amazon VPC. </a:t>
            </a:r>
          </a:p>
          <a:p>
            <a:r>
              <a:rPr lang="en-US" sz="1000" kern="1200" dirty="0">
                <a:solidFill>
                  <a:schemeClr val="tx1"/>
                </a:solidFill>
                <a:effectLst/>
                <a:latin typeface="Calibri" panose="020F0502020204030204" pitchFamily="34" charset="0"/>
                <a:ea typeface="+mn-ea"/>
                <a:cs typeface="+mn-cs"/>
              </a:rPr>
              <a:t>Lab</a:t>
            </a:r>
            <a:r>
              <a:rPr lang="en-US" sz="1000" kern="1200" baseline="0" dirty="0">
                <a:solidFill>
                  <a:schemeClr val="tx1"/>
                </a:solidFill>
                <a:effectLst/>
                <a:latin typeface="Calibri" panose="020F0502020204030204" pitchFamily="34" charset="0"/>
                <a:ea typeface="+mn-ea"/>
                <a:cs typeface="+mn-cs"/>
              </a:rPr>
              <a:t> 2</a:t>
            </a:r>
            <a:r>
              <a:rPr lang="en-US" sz="1000" kern="1200" dirty="0">
                <a:solidFill>
                  <a:schemeClr val="tx1"/>
                </a:solidFill>
                <a:effectLst/>
                <a:latin typeface="Calibri" panose="020F0502020204030204" pitchFamily="34" charset="0"/>
                <a:ea typeface="+mn-ea"/>
                <a:cs typeface="+mn-cs"/>
              </a:rPr>
              <a:t> is a hands-on lab where you can gain some hands-on experience with creating a highly available environment. </a:t>
            </a:r>
          </a:p>
          <a:p>
            <a:r>
              <a:rPr lang="en-US" sz="1000" kern="1200" dirty="0">
                <a:solidFill>
                  <a:schemeClr val="tx1"/>
                </a:solidFill>
                <a:effectLst/>
                <a:latin typeface="Calibri" panose="020F0502020204030204" pitchFamily="34" charset="0"/>
                <a:ea typeface="+mn-ea"/>
                <a:cs typeface="+mn-cs"/>
              </a:rPr>
              <a:t>We will wrap up High Availability: Part 1 with a group discussion about moving an existing application to the cloud. </a:t>
            </a:r>
          </a:p>
        </p:txBody>
      </p:sp>
    </p:spTree>
    <p:extLst>
      <p:ext uri="{BB962C8B-B14F-4D97-AF65-F5344CB8AC3E}">
        <p14:creationId xmlns:p14="http://schemas.microsoft.com/office/powerpoint/2010/main" val="990770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a:xfrm>
            <a:off x="685800" y="4400550"/>
            <a:ext cx="5486400" cy="3389212"/>
          </a:xfrm>
        </p:spPr>
        <p:txBody>
          <a:bodyPr/>
          <a:lstStyle/>
          <a:p>
            <a:r>
              <a:rPr lang="en-US" sz="1000" dirty="0">
                <a:latin typeface="Calibri" panose="020F0502020204030204" pitchFamily="34" charset="0"/>
              </a:rPr>
              <a:t>You can use sticky sessions for only HTTP or HTTPS load balancer listeners.</a:t>
            </a:r>
          </a:p>
          <a:p>
            <a:endParaRPr lang="en-US" sz="1000" dirty="0">
              <a:latin typeface="Calibri" panose="020F0502020204030204" pitchFamily="34" charset="0"/>
            </a:endParaRPr>
          </a:p>
          <a:p>
            <a:r>
              <a:rPr lang="en-US" sz="1000" dirty="0">
                <a:latin typeface="Calibri" panose="020F0502020204030204" pitchFamily="34" charset="0"/>
              </a:rPr>
              <a:t>By default, a load balancer routes each request independently to the application instance with the smallest load. However, you can use sticky session features—which is also known as session affinity—that enable the load balancer to bind a user’s session to a specific application instance.</a:t>
            </a:r>
          </a:p>
          <a:p>
            <a:endParaRPr lang="en-US" sz="1000" dirty="0">
              <a:latin typeface="Calibri" panose="020F0502020204030204" pitchFamily="34" charset="0"/>
            </a:endParaRPr>
          </a:p>
          <a:p>
            <a:r>
              <a:rPr lang="en-US" sz="1000" dirty="0">
                <a:latin typeface="Calibri" panose="020F0502020204030204" pitchFamily="34" charset="0"/>
              </a:rPr>
              <a:t>For duration-based session stickiness, the load balancer uses a special load balancer-generated cookie to track the application instance for each request. When the load balancer receives a request, it first checks to see whether this cookie is present in the request. If so, the request is sent to the application instance that is specified in the cookie. If there is no cookie, the load balancer chooses an application instance based on the existing load balancing algorithm. A cookie is inserted into the response for binding subsequent requests from the same user to that application instance. The stickiness policy configuration defines a cookie expiration, which establishes the duration of validity for each cookie. The cookie is automatically updated after its duration expires.</a:t>
            </a:r>
          </a:p>
          <a:p>
            <a:endParaRPr lang="en-US" sz="1000" dirty="0">
              <a:latin typeface="Calibri" panose="020F0502020204030204" pitchFamily="34" charset="0"/>
            </a:endParaRPr>
          </a:p>
          <a:p>
            <a:r>
              <a:rPr lang="en-US" sz="1000" dirty="0">
                <a:latin typeface="Calibri" panose="020F0502020204030204" pitchFamily="34" charset="0"/>
              </a:rPr>
              <a:t>For application-controlled session stickiness, the load balancer uses a special cookie to associate the session with the original server that handled the request, but follows the lifetime of the application-generated cookie that corresponds to the cookie name specified in the policy configuration. The load balancer only inserts a new stickiness cookie if the application response includes a new application cookie. The load balancer stickiness cookie does not update with each request. If the application cookie is explicitly removed or expires, the session stops being sticky until a new application cookie is issued. </a:t>
            </a:r>
          </a:p>
          <a:p>
            <a:r>
              <a:rPr lang="en-US" sz="1000" dirty="0">
                <a:latin typeface="Calibri" panose="020F0502020204030204" pitchFamily="34" charset="0"/>
              </a:rPr>
              <a:t> </a:t>
            </a:r>
          </a:p>
        </p:txBody>
      </p:sp>
    </p:spTree>
    <p:extLst>
      <p:ext uri="{BB962C8B-B14F-4D97-AF65-F5344CB8AC3E}">
        <p14:creationId xmlns:p14="http://schemas.microsoft.com/office/powerpoint/2010/main" val="4050044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256590"/>
          </a:xfrm>
        </p:spPr>
        <p:txBody>
          <a:bodyPr/>
          <a:lstStyle/>
          <a:p>
            <a:r>
              <a:rPr lang="en-US" sz="1000" dirty="0">
                <a:latin typeface="Calibri" panose="020F0502020204030204" pitchFamily="34" charset="0"/>
              </a:rPr>
              <a:t>Let’s take a deeper look at the architecture that’s needed so you can assign multiple load balancers, based on the types of devices that access the web site.</a:t>
            </a:r>
          </a:p>
          <a:p>
            <a:endParaRPr lang="en-US" sz="1000" dirty="0">
              <a:latin typeface="Calibri" panose="020F0502020204030204" pitchFamily="34" charset="0"/>
            </a:endParaRPr>
          </a:p>
          <a:p>
            <a:r>
              <a:rPr lang="en-US" sz="1000" dirty="0">
                <a:latin typeface="Calibri" panose="020F0502020204030204" pitchFamily="34" charset="0"/>
              </a:rPr>
              <a:t>When a web application is multi-device compatible, the application can be accessed from PCs, mobile phones, and smart phones. At this time, if it is necessary to perform a setup such as for SSL/TLS or to assign sessions for individual access devices, and if the setup is performed by the Amazon EC2 instances themselves, any change to the settings would become extremely laborious as the number of servers increases.</a:t>
            </a:r>
          </a:p>
          <a:p>
            <a:endParaRPr lang="en-US" sz="1000" dirty="0">
              <a:latin typeface="Calibri" panose="020F0502020204030204" pitchFamily="34" charset="0"/>
            </a:endParaRPr>
          </a:p>
          <a:p>
            <a:r>
              <a:rPr lang="en-US" sz="1000" dirty="0">
                <a:latin typeface="Calibri" panose="020F0502020204030204" pitchFamily="34" charset="0"/>
              </a:rPr>
              <a:t>In groups of virtual servers, you can solve this problem by assigning multiple virtual load balancers with different settings. That is, rather than modifying the servers, you can change the behavior relative to access by the different devices by changing the virtual load balancer for routing the access. For example, you can apply this to settings such as for sessions, health checks, and HTTPS.</a:t>
            </a:r>
          </a:p>
          <a:p>
            <a:endParaRPr lang="en-US" sz="1000" dirty="0">
              <a:latin typeface="Calibri" panose="020F0502020204030204" pitchFamily="34" charset="0"/>
            </a:endParaRPr>
          </a:p>
          <a:p>
            <a:r>
              <a:rPr lang="en-US" sz="1000" dirty="0">
                <a:latin typeface="Calibri" panose="020F0502020204030204" pitchFamily="34" charset="0"/>
              </a:rPr>
              <a:t>To implement, assign multiple virtual load balancers to a single Amazon EC2 instance. You can use the SSL Termination function of the load balancer to perform the HTTPS (SSL) process.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Place an Amazon EC2 instance under the control of the load balancers.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And prepare load balancers with different settings for sessions, health checks, HTTPS, etc., and switch between them for the same Amazon EC2 instance.</a:t>
            </a:r>
          </a:p>
          <a:p>
            <a:endParaRPr lang="en-US" sz="1000" dirty="0">
              <a:latin typeface="Calibri" panose="020F0502020204030204" pitchFamily="34" charset="0"/>
            </a:endParaRPr>
          </a:p>
          <a:p>
            <a:r>
              <a:rPr lang="en-US" sz="1000" dirty="0">
                <a:latin typeface="Calibri" panose="020F0502020204030204" pitchFamily="34" charset="0"/>
              </a:rPr>
              <a:t>Let’s review some benefits. </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The behavior on the load balancer level for mobile sites and PC sites can be different, even when you use the same Amazon EC2 instance.</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Even when multiple SSLs (HTTPS) are used by the same Amazon EC2 instance, you can prepare load balancers for each SSL (HTTP).</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Note that when you cut off an Amazon EC2 instance from a load balancer to perform maintenance, you have to cut off the Amazon EC2 instance from all of the load balancers.</a:t>
            </a:r>
          </a:p>
          <a:p>
            <a:r>
              <a:rPr lang="en-US" sz="1000" dirty="0">
                <a:latin typeface="Calibri" panose="020F0502020204030204" pitchFamily="34" charset="0"/>
              </a:rPr>
              <a:t>•</a:t>
            </a:r>
            <a:r>
              <a:rPr lang="en-US" sz="1000" baseline="0" dirty="0">
                <a:latin typeface="Calibri" panose="020F0502020204030204" pitchFamily="34" charset="0"/>
              </a:rPr>
              <a:t> </a:t>
            </a:r>
            <a:r>
              <a:rPr lang="en-US" sz="1000" dirty="0">
                <a:latin typeface="Calibri" panose="020F0502020204030204" pitchFamily="34" charset="0"/>
              </a:rPr>
              <a:t>When you use the SSL Termination function of a load balancer, the Amazon EC2 instance will be able to receive requests via HTTP, making it difficult to evaluate the HTTPS connection by the applications.</a:t>
            </a:r>
          </a:p>
          <a:p>
            <a:endParaRPr lang="en-US" dirty="0"/>
          </a:p>
        </p:txBody>
      </p:sp>
    </p:spTree>
    <p:extLst>
      <p:ext uri="{BB962C8B-B14F-4D97-AF65-F5344CB8AC3E}">
        <p14:creationId xmlns:p14="http://schemas.microsoft.com/office/powerpoint/2010/main" val="373670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An Elastic IP address is a static IP address designed for dynamic cloud computing, and it can be attached to an Amazon EC2 instance. Elastic IP addresses are very important because they allow us to mask the failure of an instance or software by allowing users and clients to use the same IP address with replacement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An Elastic IP address is an IP address that can be assigned to any Amazon EC2 instance.  If that Amazon EC2 instance failed, a new Amazon EC2 instance could be launched with that IP address and the application does not require any changes as it will have the same IP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The foundation of the web tier includes the use of Elastic load balancers in the architecture. These load balancers send traffic to Amazon EC2 instances, and they can also send metrics to Amazon </a:t>
            </a:r>
            <a:r>
              <a:rPr lang="en-US" sz="1000" dirty="0" err="1">
                <a:latin typeface="Calibri" panose="020F0502020204030204" pitchFamily="34" charset="0"/>
              </a:rPr>
              <a:t>CloudWatch</a:t>
            </a:r>
            <a:r>
              <a:rPr lang="en-US" sz="1000" dirty="0">
                <a:latin typeface="Calibri" panose="020F0502020204030204" pitchFamily="34" charset="0"/>
              </a:rPr>
              <a:t>, which is a managed monitoring service. The metrics from Amazon EC2 and ELB can act as triggers, so that if you notice a particularly high latency or that your servers are becoming overused, you can take advantage of Auto Scaling to add more capacity to your web server fleet.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8137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look at how using an Elastic IP address can enable high availability.</a:t>
            </a:r>
          </a:p>
          <a:p>
            <a:endParaRPr lang="en-US" sz="1000" dirty="0">
              <a:latin typeface="Calibri" panose="020F0502020204030204" pitchFamily="34" charset="0"/>
            </a:endParaRPr>
          </a:p>
          <a:p>
            <a:r>
              <a:rPr lang="en-US" sz="1000" dirty="0">
                <a:latin typeface="Calibri" panose="020F0502020204030204" pitchFamily="34" charset="0"/>
              </a:rPr>
              <a:t>The diagram shows two separate clients: desktop and mobile. The clients are connecting to an application server. If that application server goes down, you can launch a new Amazon EC2 instance and assign the same Elastic IP address to it. This  enables you to survive a server failure and not have to rewrite any code.</a:t>
            </a:r>
          </a:p>
          <a:p>
            <a:endParaRPr lang="en-US" dirty="0"/>
          </a:p>
        </p:txBody>
      </p:sp>
    </p:spTree>
    <p:extLst>
      <p:ext uri="{BB962C8B-B14F-4D97-AF65-F5344CB8AC3E}">
        <p14:creationId xmlns:p14="http://schemas.microsoft.com/office/powerpoint/2010/main" val="1474240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Calibri" panose="020F0502020204030204" pitchFamily="34" charset="0"/>
              </a:rPr>
              <a:t>Take a moment to review the table that compares a “do it yourself” load balancer to Elastic Load Balancing.</a:t>
            </a:r>
          </a:p>
        </p:txBody>
      </p:sp>
    </p:spTree>
    <p:extLst>
      <p:ext uri="{BB962C8B-B14F-4D97-AF65-F5344CB8AC3E}">
        <p14:creationId xmlns:p14="http://schemas.microsoft.com/office/powerpoint/2010/main" val="3629153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65658"/>
          </a:xfrm>
        </p:spPr>
        <p:txBody>
          <a:bodyPr/>
          <a:lstStyle/>
          <a:p>
            <a:r>
              <a:rPr lang="en-US" sz="1000" kern="1200" dirty="0">
                <a:solidFill>
                  <a:schemeClr val="tx1"/>
                </a:solidFill>
                <a:effectLst/>
                <a:latin typeface="Calibri" panose="020F0502020204030204" pitchFamily="34" charset="0"/>
              </a:rPr>
              <a:t>When you enable connection draining on a load balancer, any backend instances that you deregister will complete requests that are in progress before deregistration. Likewise, if a backend instance fails health checks, the load balancer will not send any new requests to the unhealthy instance, but it will allow existing requests to be completed while ensuring that in-flight requests continue to be served. This means that you can perform maintenance, such as deploying software upgrades or replacing backend instances, without affecting your customers’ experience.</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Connection draining is also integrated with Auto Scaling, which you can use to manage the capacity behind your load balancer. When connection draining is enabled, Auto Scaling will wait for outstanding requests to be completed before it terminates instances.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You can enable connection draining through:</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AWS Management Console</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API </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AWS Command Line Interface, or AWS CLI</a:t>
            </a:r>
          </a:p>
          <a:p>
            <a:r>
              <a:rPr lang="en-US" sz="1000" kern="1200" dirty="0">
                <a:solidFill>
                  <a:schemeClr val="tx1"/>
                </a:solidFill>
                <a:effectLst/>
                <a:latin typeface="Calibri" panose="020F0502020204030204" pitchFamily="34" charset="0"/>
              </a:rPr>
              <a:t>•</a:t>
            </a:r>
            <a:r>
              <a:rPr lang="en-US" sz="1000" kern="1200" baseline="0" dirty="0">
                <a:solidFill>
                  <a:schemeClr val="tx1"/>
                </a:solidFill>
                <a:effectLst/>
                <a:latin typeface="Calibri" panose="020F0502020204030204" pitchFamily="34" charset="0"/>
              </a:rPr>
              <a:t> </a:t>
            </a:r>
            <a:r>
              <a:rPr lang="en-US" sz="1000" kern="1200" dirty="0">
                <a:solidFill>
                  <a:schemeClr val="tx1"/>
                </a:solidFill>
                <a:effectLst/>
                <a:latin typeface="Calibri" panose="020F0502020204030204" pitchFamily="34" charset="0"/>
              </a:rPr>
              <a:t>And AWS </a:t>
            </a:r>
            <a:r>
              <a:rPr lang="en-US" sz="1000" kern="1200" dirty="0" err="1">
                <a:solidFill>
                  <a:schemeClr val="tx1"/>
                </a:solidFill>
                <a:effectLst/>
                <a:latin typeface="Calibri" panose="020F0502020204030204" pitchFamily="34" charset="0"/>
              </a:rPr>
              <a:t>CloudFormation</a:t>
            </a:r>
            <a:endParaRPr lang="en-US" sz="1000" kern="1200" dirty="0">
              <a:solidFill>
                <a:schemeClr val="tx1"/>
              </a:solidFill>
              <a:effectLst/>
              <a:latin typeface="Calibri" panose="020F0502020204030204" pitchFamily="34" charset="0"/>
            </a:endParaRP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For more information, see the ELB documentation page for how Elastic Load Balancing works.  </a:t>
            </a:r>
            <a:r>
              <a:rPr lang="en-US" sz="1000" dirty="0">
                <a:latin typeface="Calibri" panose="020F0502020204030204" pitchFamily="34" charset="0"/>
                <a:hlinkClick r:id="rId3"/>
              </a:rPr>
              <a:t>http://docs.aws.amazon.com/ElasticLoadBalancing/latest/DeveloperGuide/how-elb-works.html</a:t>
            </a:r>
            <a:endParaRPr lang="en-US" sz="1000" kern="1200" dirty="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251794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Now, it is your turn to apply your cloud architecting knowledge.</a:t>
            </a:r>
          </a:p>
        </p:txBody>
      </p:sp>
    </p:spTree>
    <p:extLst>
      <p:ext uri="{BB962C8B-B14F-4D97-AF65-F5344CB8AC3E}">
        <p14:creationId xmlns:p14="http://schemas.microsoft.com/office/powerpoint/2010/main" val="822411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Review this architecture and identify changes that will improve the availability of the solution.</a:t>
            </a:r>
          </a:p>
        </p:txBody>
      </p:sp>
    </p:spTree>
    <p:extLst>
      <p:ext uri="{BB962C8B-B14F-4D97-AF65-F5344CB8AC3E}">
        <p14:creationId xmlns:p14="http://schemas.microsoft.com/office/powerpoint/2010/main" val="953922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latin typeface="Calibri" panose="020F0502020204030204" pitchFamily="34" charset="0"/>
              </a:rPr>
              <a:t>When you create your load balancer in a VPC, you can make your load balancer internal—or private—or internet-facing—or public. Internet-facing load balancers are deployed in the public subnet, and they can balance traffic between two separate Availability Zones, as shown in the diagram. When you make your load balancer internet-facing, a DNS name will be created with the public IP address. The DNS records are publicly resolvable in both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latin typeface="Calibri" panose="020F0502020204030204" pitchFamily="34" charset="0"/>
              </a:rPr>
              <a:t> An internal load balancer is not exposed to the internet. An internal load balancer distributes traffic to Amazon EC2 instances from clients with access to the VPC for the load balancer. In the diagram, the load balancer between the two private subnets distributes traffic between the private subnets. When you make your load balancer internal, a DNS name will be created, and it will contain the private IP address of your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Tree>
    <p:extLst>
      <p:ext uri="{BB962C8B-B14F-4D97-AF65-F5344CB8AC3E}">
        <p14:creationId xmlns:p14="http://schemas.microsoft.com/office/powerpoint/2010/main" val="209050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How do you achieve high availability across Regions?</a:t>
            </a:r>
          </a:p>
        </p:txBody>
      </p:sp>
    </p:spTree>
    <p:extLst>
      <p:ext uri="{BB962C8B-B14F-4D97-AF65-F5344CB8AC3E}">
        <p14:creationId xmlns:p14="http://schemas.microsoft.com/office/powerpoint/2010/main" val="4089629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Upon completing this module, you will be able to:</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Define what is meant by availability, fault tolerance, and scalability, and discuss how those concepts are related and used in cloud architecture.</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Discuss how to avoid single points of failure.</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Identify which AWS services have built-in fault tolerance, and which services can be designed for fault tolerance.</a:t>
            </a: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a:t>
            </a:r>
            <a:r>
              <a:rPr lang="en-US" sz="1000" kern="1200" baseline="0" dirty="0">
                <a:solidFill>
                  <a:schemeClr val="tx1"/>
                </a:solidFill>
                <a:effectLst/>
                <a:latin typeface="Calibri" panose="020F0502020204030204" pitchFamily="34" charset="0"/>
                <a:ea typeface="+mn-ea"/>
                <a:cs typeface="+mn-cs"/>
              </a:rPr>
              <a:t> </a:t>
            </a:r>
            <a:r>
              <a:rPr lang="en-US" sz="1000" kern="1200" dirty="0">
                <a:solidFill>
                  <a:schemeClr val="tx1"/>
                </a:solidFill>
                <a:effectLst/>
                <a:latin typeface="Calibri" panose="020F0502020204030204" pitchFamily="34" charset="0"/>
                <a:ea typeface="+mn-ea"/>
                <a:cs typeface="+mn-cs"/>
              </a:rPr>
              <a:t>And explain why load balancing has become a key architectural component for many AWS-powered applications.</a:t>
            </a:r>
          </a:p>
          <a:p>
            <a:pPr marL="0" lv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lvl="0" indent="0">
              <a:buFont typeface="Arial" panose="020B0604020202020204" pitchFamily="34" charset="0"/>
              <a:buNone/>
            </a:pPr>
            <a:r>
              <a:rPr lang="en-US" sz="1000" kern="1200" dirty="0">
                <a:solidFill>
                  <a:schemeClr val="tx1"/>
                </a:solidFill>
                <a:effectLst/>
                <a:latin typeface="Calibri" panose="020F0502020204030204" pitchFamily="34" charset="0"/>
                <a:ea typeface="+mn-ea"/>
                <a:cs typeface="+mn-cs"/>
              </a:rPr>
              <a:t>This module continues the high availability architecture discussion by explaining Elastic Load Balancing and Amazon Route 53 as options for implementing a single hostname that can communicate with multiple endpoints and reinforces these concepts with another Improve This Architecture exercise.  A discussion about establishing high availability hybrid environments follows the Route 53 discussion to illustrate the need for redundant connections between non-AWS environments.   Virtual private network, or VPN, and AWS Direct Connect options are introduced and evaluated for availability.</a:t>
            </a:r>
          </a:p>
          <a:p>
            <a:pPr marL="0" lvl="0" indent="0">
              <a:buFont typeface="Arial" panose="020B0604020202020204" pitchFamily="34" charset="0"/>
              <a:buNone/>
            </a:pPr>
            <a:endParaRPr lang="en-US" sz="1000" kern="1200" dirty="0">
              <a:solidFill>
                <a:schemeClr val="tx1"/>
              </a:solidFill>
              <a:effectLst/>
              <a:latin typeface="Calibri" panose="020F0502020204030204"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92397-0699-5249-96BB-FDA4CA85BF35}" type="slidenum">
              <a:rPr lang="en-US" smtClean="0"/>
              <a:t>3</a:t>
            </a:fld>
            <a:endParaRPr lang="en-US" dirty="0"/>
          </a:p>
        </p:txBody>
      </p:sp>
    </p:spTree>
    <p:extLst>
      <p:ext uri="{BB962C8B-B14F-4D97-AF65-F5344CB8AC3E}">
        <p14:creationId xmlns:p14="http://schemas.microsoft.com/office/powerpoint/2010/main" val="3067722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Elastic load balancers will distribute traffic within a Region. If you want to go outside a Region, you have to use Amazon Route 53. Route 53 is a high availability, authoritative DNS service that translates domain names into IP addresses.</a:t>
            </a:r>
          </a:p>
          <a:p>
            <a:endParaRPr lang="en-US" sz="1000" dirty="0">
              <a:latin typeface="Calibri" panose="020F0502020204030204" pitchFamily="34" charset="0"/>
            </a:endParaRPr>
          </a:p>
          <a:p>
            <a:r>
              <a:rPr lang="en-US" sz="1000" dirty="0">
                <a:latin typeface="Calibri" panose="020F0502020204030204" pitchFamily="34" charset="0"/>
              </a:rPr>
              <a:t>The service is called Route 53 because DNS servers respond to queries on the User Datagram Protocol—or UDP—port 53. Route 53 is one of our only services that has a 100% availability service-level agreement.</a:t>
            </a:r>
          </a:p>
        </p:txBody>
      </p:sp>
    </p:spTree>
    <p:extLst>
      <p:ext uri="{BB962C8B-B14F-4D97-AF65-F5344CB8AC3E}">
        <p14:creationId xmlns:p14="http://schemas.microsoft.com/office/powerpoint/2010/main" val="268441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rPr>
              <a:t>DNS is how we look up things on the internet. </a:t>
            </a:r>
          </a:p>
          <a:p>
            <a:endParaRPr lang="en-US" sz="1000" kern="1200" dirty="0">
              <a:solidFill>
                <a:schemeClr val="tx1"/>
              </a:solidFill>
              <a:effectLst/>
              <a:latin typeface="Calibri" panose="020F0502020204030204" pitchFamily="34" charset="0"/>
            </a:endParaRPr>
          </a:p>
          <a:p>
            <a:r>
              <a:rPr lang="en-US" sz="1000" kern="1200" dirty="0">
                <a:solidFill>
                  <a:schemeClr val="tx1"/>
                </a:solidFill>
                <a:effectLst/>
                <a:latin typeface="Calibri" panose="020F0502020204030204" pitchFamily="34" charset="0"/>
              </a:rPr>
              <a:t>Here, we see the basic pattern that Route 53 follows when a user initiates a DNS request. When http://example.com is typed in, it goes to a DNS resolver. The DNS resolver checks with your domain in Route 53, gets the IP address of 1.2.3.4, and returns it to the user. That allows the user to get to the website without having to memorize the IP address.</a:t>
            </a:r>
          </a:p>
        </p:txBody>
      </p:sp>
    </p:spTree>
    <p:extLst>
      <p:ext uri="{BB962C8B-B14F-4D97-AF65-F5344CB8AC3E}">
        <p14:creationId xmlns:p14="http://schemas.microsoft.com/office/powerpoint/2010/main" val="1007041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Amazon Route 53 is a Tier 0 service, meaning that it is designed and maintained with the highest level of availability in mind.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Route 53 is more than just a DNS service. You can use it to distribute loads across Regions, it has redundant locations backed by 100% SLA, it is fast and utilizes worldwide </a:t>
            </a:r>
            <a:r>
              <a:rPr lang="en-US" sz="1000" dirty="0" err="1">
                <a:latin typeface="Calibri" panose="020F0502020204030204" pitchFamily="34" charset="0"/>
              </a:rPr>
              <a:t>anycast</a:t>
            </a:r>
            <a:r>
              <a:rPr lang="en-US" sz="1000" dirty="0">
                <a:latin typeface="Calibri" panose="020F0502020204030204" pitchFamily="34" charset="0"/>
              </a:rPr>
              <a:t> (which is network addressing and routing methodology in which a single destination address has multiple routing paths), changes are quickly propagated, and it is accessible via the AWS console or programmatic APIs.  It is inexpensive with a pay-as-you-go model. You can set up latency-based routing, which means that your customers will be directed to the fastest server based on their latency.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You can also use geolocation rounding, which is helpful if you are in a business where data has to stay in the country of origin. For example, if a customer originates in Germany, their network traffic never leaves Germany.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Weighted round robin—or WRR—is a network scheduling discipline where the number of packets served is in proportion to the assigned weight, and in inverse proportion to the size of the packets. For example, if you’re testing a new application, and you only want to send a small amount of that traffic to your new application to see if everything is working properly, you can use WWR.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72810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411" name="Notes Placeholder 2"/>
          <p:cNvSpPr>
            <a:spLocks noGrp="1"/>
          </p:cNvSpPr>
          <p:nvPr>
            <p:ph type="body" idx="1"/>
          </p:nvPr>
        </p:nvSpPr>
        <p:spPr bwMode="auto">
          <a:xfrm>
            <a:off x="509286" y="4343400"/>
            <a:ext cx="5822066" cy="4048246"/>
          </a:xfrm>
          <a:noFill/>
        </p:spPr>
        <p:txBody>
          <a:bodyPr wrap="square" numCol="1" anchor="t" anchorCtr="0" compatLnSpc="1">
            <a:prstTxWarp prst="textNoShape">
              <a:avLst/>
            </a:prstTxWarp>
          </a:bodyPr>
          <a:lstStyle/>
          <a:p>
            <a:pPr>
              <a:buFont typeface="Arial" panose="020B0604020202020204" pitchFamily="34" charset="0"/>
              <a:buNone/>
            </a:pPr>
            <a:r>
              <a:rPr lang="en-US" sz="1000" dirty="0">
                <a:latin typeface="Calibri" panose="020F0502020204030204" pitchFamily="34" charset="0"/>
              </a:rPr>
              <a:t>What kinds of routing does Amazon Route 53 support? Route 53 supports simple routing in a single server environment, and it supports weighted round robin, which assigns the weights according to the desired access frequency. Route 53 also supports latency-based routing, which provides the fastest connection to the application. Finally, it also offers health checks and DNS failover if the primary site becomes unreachable.</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Simple routing—or round robin—uses a simple routing policy for when you have a single resource that performs a given function for your domain, such as one web server that serves content for the example.com website. In this case, Amazon Route 53 responds to DNS queries based only on the values in the resource record set, like the IP address in an A record.</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Weighted round robin allows you to assign weights to resource record sets in order to specify the frequency with which different responses are served. You might want to use this capability to do A/B testing, where you send a small portion of traffic to a server where you made a software change. For instance, suppose you have two record sets that are associated with one DNS name: one with weight 3, and one with weight 1. In this case, 75% of the time, Amazon Route 53 will return the record set with weight 3 and 25% of the time Amazon Route 53 will return the record set with weight 1. Weights can be any number between 0 and 255.</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Latency-based routing (or LBR) helps you improve your application’s performance for a global audience. LBR works by routing your customers to the AWS endpoint (for example Amazon EC2 instances, Elastic IP addresses or load balancers) that provides the fastest experience based on actual performance measurements of the different AWS Regions where your application is running.</a:t>
            </a:r>
          </a:p>
          <a:p>
            <a:pPr>
              <a:buFont typeface="Arial" panose="020B0604020202020204" pitchFamily="34" charset="0"/>
              <a:buNone/>
            </a:pPr>
            <a:endParaRPr lang="en-US" dirty="0"/>
          </a:p>
        </p:txBody>
      </p:sp>
    </p:spTree>
    <p:extLst>
      <p:ext uri="{BB962C8B-B14F-4D97-AF65-F5344CB8AC3E}">
        <p14:creationId xmlns:p14="http://schemas.microsoft.com/office/powerpoint/2010/main" val="3357109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642938" y="984250"/>
            <a:ext cx="5565775" cy="3130550"/>
          </a:xfrm>
          <a:noFill/>
          <a:ln>
            <a:solidFill>
              <a:srgbClr val="000000"/>
            </a:solidFill>
            <a:miter lim="800000"/>
            <a:headEnd/>
            <a:tailEnd/>
          </a:ln>
        </p:spPr>
      </p:sp>
      <p:sp>
        <p:nvSpPr>
          <p:cNvPr id="2" name="Notes Placeholder 1"/>
          <p:cNvSpPr>
            <a:spLocks noGrp="1"/>
          </p:cNvSpPr>
          <p:nvPr>
            <p:ph type="body" sz="quarter" idx="10"/>
          </p:nvPr>
        </p:nvSpPr>
        <p:spPr>
          <a:xfrm>
            <a:off x="685800" y="4400549"/>
            <a:ext cx="5486400" cy="4187865"/>
          </a:xfrm>
        </p:spPr>
        <p:txBody>
          <a:bodyPr/>
          <a:lstStyle/>
          <a:p>
            <a:pPr>
              <a:buFont typeface="Arial" panose="020B0604020202020204" pitchFamily="34" charset="0"/>
              <a:buNone/>
            </a:pPr>
            <a:r>
              <a:rPr lang="en-US" sz="1000" dirty="0">
                <a:latin typeface="Calibri" panose="020F0502020204030204" pitchFamily="34" charset="0"/>
              </a:rPr>
              <a:t>Additionally, Route 53 supports geolocation and </a:t>
            </a:r>
            <a:r>
              <a:rPr lang="en-US" sz="1000" dirty="0" err="1">
                <a:latin typeface="Calibri" panose="020F0502020204030204" pitchFamily="34" charset="0"/>
              </a:rPr>
              <a:t>geoproximity</a:t>
            </a:r>
            <a:r>
              <a:rPr lang="en-US" sz="1000" dirty="0">
                <a:latin typeface="Calibri" panose="020F0502020204030204" pitchFamily="34" charset="0"/>
              </a:rPr>
              <a:t> routing, which both enable location-based routing. </a:t>
            </a:r>
            <a:r>
              <a:rPr lang="en-US" sz="1000" dirty="0" err="1">
                <a:latin typeface="Calibri" panose="020F0502020204030204" pitchFamily="34" charset="0"/>
              </a:rPr>
              <a:t>Multivalue</a:t>
            </a:r>
            <a:r>
              <a:rPr lang="en-US" sz="1000" dirty="0">
                <a:latin typeface="Calibri" panose="020F0502020204030204" pitchFamily="34" charset="0"/>
              </a:rPr>
              <a:t> answer routing lets you configure Route 53 to return multiple health-checkable IP addresses so you can use DNS to improve availability and load balancing.</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Geolocation routing lets you choose the resources that serve your traffic based on the geographic location of your users, or the origin of DNS queries. When you use geolocation routing, you can localize your content and present some or all of your website in the language of your users. You can also use geolocation routing to restrict distribution of content to only the locations where you have distribution rights. Another possible use is for balancing loads across endpoints in a predictable, easy-to-manage way, so that each end-user location is consistently routed to the same endpoint.</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With DNS failover, Amazon Route 53 can help detect an outage of your website and redirect your end users to alternate locations where your application is operating properly. When you enable this feature, Amazon Route 53 health-checking agents will monitor each location or endpoint of your application to determine its availability. You can take advantage of this feature to increase the availability of your customer-facing application.</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err="1">
                <a:latin typeface="Calibri" panose="020F0502020204030204" pitchFamily="34" charset="0"/>
              </a:rPr>
              <a:t>Geoproximity</a:t>
            </a:r>
            <a:r>
              <a:rPr lang="en-US" sz="1000" dirty="0">
                <a:latin typeface="Calibri" panose="020F0502020204030204" pitchFamily="34" charset="0"/>
              </a:rPr>
              <a:t> routing lets you route traffic based on the physical distance between your users and your resources if you're using Route 53 traffic flow. You can also route more or less traffic to each resource by specifying a positive or negative bias. When you create a traffic flow policy, you can specify either an AWS Region, if you're using AWS resources, or the latitude and longitude for each endpoint.</a:t>
            </a:r>
          </a:p>
          <a:p>
            <a:pPr>
              <a:buFont typeface="Arial" panose="020B0604020202020204" pitchFamily="34" charset="0"/>
              <a:buNone/>
            </a:pPr>
            <a:endParaRPr lang="en-US" sz="1000" dirty="0">
              <a:latin typeface="Calibri" panose="020F0502020204030204" pitchFamily="34" charset="0"/>
            </a:endParaRPr>
          </a:p>
          <a:p>
            <a:pPr>
              <a:buFont typeface="Arial" panose="020B0604020202020204" pitchFamily="34" charset="0"/>
              <a:buNone/>
            </a:pPr>
            <a:r>
              <a:rPr lang="en-US" sz="1000" dirty="0">
                <a:latin typeface="Calibri" panose="020F0502020204030204" pitchFamily="34" charset="0"/>
              </a:rPr>
              <a:t>With multiple answers, if you want to route traffic approximately randomly to multiple resources, such as web servers, you can create one </a:t>
            </a:r>
            <a:r>
              <a:rPr lang="en-US" sz="1000" dirty="0" err="1">
                <a:latin typeface="Calibri" panose="020F0502020204030204" pitchFamily="34" charset="0"/>
              </a:rPr>
              <a:t>multivalue</a:t>
            </a:r>
            <a:r>
              <a:rPr lang="en-US" sz="1000" dirty="0">
                <a:latin typeface="Calibri" panose="020F0502020204030204" pitchFamily="34" charset="0"/>
              </a:rPr>
              <a:t> answer record for each resource and, optionally, associate an Amazon Route 53 health check with each record.  For example, suppose you manage an HTTP web service with a dozen web servers that each have their own IP address. No one web server could handle all of the traffic, but if you create a dozen </a:t>
            </a:r>
            <a:r>
              <a:rPr lang="en-US" sz="1000" dirty="0" err="1">
                <a:latin typeface="Calibri" panose="020F0502020204030204" pitchFamily="34" charset="0"/>
              </a:rPr>
              <a:t>multivalue</a:t>
            </a:r>
            <a:r>
              <a:rPr lang="en-US" sz="1000" dirty="0">
                <a:latin typeface="Calibri" panose="020F0502020204030204" pitchFamily="34" charset="0"/>
              </a:rPr>
              <a:t> answer records, Amazon Route 53 responds to DNS queries with up to eight healthy records in response to each DNS query. Amazon Route 53 gives different answers to different DNS resolvers. If a web server becomes unavailable after a resolver caches a response, client software can try another IP address in the response.</a:t>
            </a:r>
          </a:p>
          <a:p>
            <a:pPr>
              <a:buFont typeface="Arial" panose="020B0604020202020204" pitchFamily="34" charset="0"/>
              <a:buNone/>
            </a:pP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487625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581025" y="903288"/>
            <a:ext cx="5710238" cy="3211512"/>
          </a:xfrm>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000" dirty="0">
                <a:latin typeface="Calibri" panose="020F0502020204030204" pitchFamily="34" charset="0"/>
                <a:cs typeface="Arial" panose="020B0604020202020204" pitchFamily="34" charset="0"/>
              </a:rPr>
              <a:t>Route 53 lets you track the health status of your resources and take action when an error occurs. It is straightforward to configure failover with Amazon Route 53.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000" dirty="0">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000" dirty="0">
                <a:latin typeface="Calibri" panose="020F0502020204030204" pitchFamily="34" charset="0"/>
                <a:cs typeface="Arial" panose="020B0604020202020204" pitchFamily="34" charset="0"/>
              </a:rPr>
              <a:t>This is a snapshot of what the console would look like if you use Route 53. You can configure backup and failover scenarios for your applications. You can improve health checks by combining multiple health checks, using domain name-based health checks, string matching, and specifying the request interval. The process of configuring these Route 53 settings is minimal.</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000" dirty="0">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000" dirty="0">
                <a:latin typeface="Calibri" panose="020F0502020204030204" pitchFamily="34" charset="0"/>
                <a:cs typeface="Arial" panose="020B0604020202020204" pitchFamily="34" charset="0"/>
              </a:rPr>
              <a:t>Note that for string matching, the health check looks for a particular string in the page body, within the first 5 KB of content. You could use string matching to confirm whether the DB instance is working by matching on a string that the page would contain only if it successfully connects to the DB. Failover to the static backup site would then be triggered in the following situations: the web server goes down, the DB instance goes down,  if the web server hangs, or if the web server returns invalid content.</a:t>
            </a:r>
          </a:p>
        </p:txBody>
      </p:sp>
    </p:spTree>
    <p:extLst>
      <p:ext uri="{BB962C8B-B14F-4D97-AF65-F5344CB8AC3E}">
        <p14:creationId xmlns:p14="http://schemas.microsoft.com/office/powerpoint/2010/main" val="2443610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Here is an example of using a multi-Region deployment. There are two deployments, one in the us-west-2 Region on the west coast of the United States, and one in the Asia Pacific Southeast Region. Both load balancers will respond to http://amgogreen.com . The load balancers will direct the user to the closest http://amgogreen.com.  </a:t>
            </a:r>
          </a:p>
          <a:p>
            <a:pPr marL="0" marR="0" indent="0" algn="l" defTabSz="457200" rtl="0" eaLnBrk="1" fontAlgn="auto" latinLnBrk="0" hangingPunct="1">
              <a:lnSpc>
                <a:spcPct val="100000"/>
              </a:lnSpc>
              <a:spcBef>
                <a:spcPts val="0"/>
              </a:spcBef>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In this example, the user is automatically directed to the Elastic Load Balancing load balancer that’s also in the United States, because it’s geographically closer to the user. This situation offers a better user experience. If the west coast site went down, all traffic would automatically be redirected to the Asia Pacific Southeast domain. </a:t>
            </a:r>
          </a:p>
          <a:p>
            <a:pPr marL="0" marR="0" indent="0" algn="l" defTabSz="457200" rtl="0" eaLnBrk="1" fontAlgn="auto" latinLnBrk="0" hangingPunct="1">
              <a:lnSpc>
                <a:spcPct val="100000"/>
              </a:lnSpc>
              <a:spcBef>
                <a:spcPts val="0"/>
              </a:spcBef>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Benefits include:</a:t>
            </a: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	Latency-based routing to the Region</a:t>
            </a: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	And load balancing routing to the Availability Zone</a:t>
            </a:r>
          </a:p>
        </p:txBody>
      </p:sp>
    </p:spTree>
    <p:extLst>
      <p:ext uri="{BB962C8B-B14F-4D97-AF65-F5344CB8AC3E}">
        <p14:creationId xmlns:p14="http://schemas.microsoft.com/office/powerpoint/2010/main" val="2435622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slide shows an example of how DNS failover works in a typical architecture for a multi-tiered web application. Route 53 passes traffic to an ELB load balancer, which then passes the traffic to a fleet of Amazon EC2 instances that use Auto Scaling.</a:t>
            </a:r>
          </a:p>
          <a:p>
            <a:endParaRPr lang="en-US" sz="1000" dirty="0">
              <a:latin typeface="Calibri" panose="020F0502020204030204" pitchFamily="34" charset="0"/>
            </a:endParaRPr>
          </a:p>
          <a:p>
            <a:r>
              <a:rPr lang="en-US" sz="1000" dirty="0">
                <a:latin typeface="Calibri" panose="020F0502020204030204" pitchFamily="34" charset="0"/>
              </a:rPr>
              <a:t>We can do the following tasks with Route 53 to ensure high availability:</a:t>
            </a:r>
          </a:p>
          <a:p>
            <a:endParaRPr lang="en-US" sz="1000" dirty="0">
              <a:latin typeface="Calibri" panose="020F0502020204030204" pitchFamily="34" charset="0"/>
            </a:endParaRPr>
          </a:p>
          <a:p>
            <a:r>
              <a:rPr lang="en-US" sz="1000" dirty="0">
                <a:latin typeface="Calibri" panose="020F0502020204030204" pitchFamily="34" charset="0"/>
              </a:rPr>
              <a:t>First, create two DNS records for the CNAME www with a routing policy of Failover Routing. The first record is the primary, and it points to the ELB load balancer for your web application. The second record is the “Secondary” route policy, and it points to your static Amazon S3 website. If something happened to the primary link, traffic would automatically be redirected to the static website that’s hosted in the Amazon S3 bucket.</a:t>
            </a:r>
          </a:p>
          <a:p>
            <a:endParaRPr lang="en-US" sz="1000" dirty="0">
              <a:latin typeface="Calibri" panose="020F0502020204030204" pitchFamily="34" charset="0"/>
            </a:endParaRPr>
          </a:p>
          <a:p>
            <a:r>
              <a:rPr lang="en-US" sz="1000" dirty="0">
                <a:latin typeface="Calibri" panose="020F0502020204030204" pitchFamily="34" charset="0"/>
              </a:rPr>
              <a:t>Use Route 53 health checks to make sure the primary is up. If the primary is up, all traffic will default to your web application stack.</a:t>
            </a:r>
          </a:p>
        </p:txBody>
      </p:sp>
    </p:spTree>
    <p:extLst>
      <p:ext uri="{BB962C8B-B14F-4D97-AF65-F5344CB8AC3E}">
        <p14:creationId xmlns:p14="http://schemas.microsoft.com/office/powerpoint/2010/main" val="3820757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slide shows an example of how DNS failover works in a typical architecture for a multi-tiered web application. Route 53 passes traffic to an ELB load balancer, which then passes the traffic to a fleet of Amazon EC2 instances that use Auto Scaling.</a:t>
            </a:r>
          </a:p>
          <a:p>
            <a:endParaRPr lang="en-US" sz="1000" dirty="0">
              <a:latin typeface="Calibri" panose="020F0502020204030204" pitchFamily="34" charset="0"/>
            </a:endParaRPr>
          </a:p>
          <a:p>
            <a:r>
              <a:rPr lang="en-US" sz="1000" dirty="0">
                <a:latin typeface="Calibri" panose="020F0502020204030204" pitchFamily="34" charset="0"/>
              </a:rPr>
              <a:t>We can do the following tasks with Route 53 to ensure high availability:</a:t>
            </a:r>
          </a:p>
          <a:p>
            <a:endParaRPr lang="en-US" sz="1000" dirty="0">
              <a:latin typeface="Calibri" panose="020F0502020204030204" pitchFamily="34" charset="0"/>
            </a:endParaRPr>
          </a:p>
          <a:p>
            <a:r>
              <a:rPr lang="en-US" sz="1000" dirty="0">
                <a:latin typeface="Calibri" panose="020F0502020204030204" pitchFamily="34" charset="0"/>
              </a:rPr>
              <a:t>First, create two DNS records for the CNAME www with a routing policy of Failover Routing. The first record is the primary, and it points to the ELB load balancer for your web application. The second record is the “Secondary” route policy, and it points to your static Amazon S3 website. If something happened to the primary link, traffic would automatically be redirected to the static website that’s hosted in the Amazon S3 bucket.</a:t>
            </a:r>
          </a:p>
          <a:p>
            <a:endParaRPr lang="en-US" sz="1000" dirty="0">
              <a:latin typeface="Calibri" panose="020F0502020204030204" pitchFamily="34" charset="0"/>
            </a:endParaRPr>
          </a:p>
          <a:p>
            <a:r>
              <a:rPr lang="en-US" sz="1000" dirty="0">
                <a:latin typeface="Calibri" panose="020F0502020204030204" pitchFamily="34" charset="0"/>
              </a:rPr>
              <a:t>Use Route 53 health checks to make sure the primary is up. If is the primary is up, all traffic will default to your web application stack.</a:t>
            </a:r>
          </a:p>
        </p:txBody>
      </p:sp>
    </p:spTree>
    <p:extLst>
      <p:ext uri="{BB962C8B-B14F-4D97-AF65-F5344CB8AC3E}">
        <p14:creationId xmlns:p14="http://schemas.microsoft.com/office/powerpoint/2010/main" val="1397024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13457" y="4560571"/>
            <a:ext cx="5775767" cy="3599581"/>
          </a:xfrm>
        </p:spPr>
        <p:txBody>
          <a:bodyPr/>
          <a:lstStyle/>
          <a:p>
            <a:pPr marL="0" indent="0">
              <a:buFont typeface="Arial" panose="020B0604020202020204" pitchFamily="34" charset="0"/>
              <a:buNone/>
            </a:pPr>
            <a:r>
              <a:rPr lang="en-US" sz="1000" b="0" dirty="0">
                <a:latin typeface="Calibri" panose="020F0502020204030204" pitchFamily="34" charset="0"/>
              </a:rPr>
              <a:t>This slide shows some guides on getting started with Amazon Route 53. </a:t>
            </a:r>
          </a:p>
          <a:p>
            <a:pPr marL="0" indent="0">
              <a:buFont typeface="Arial" panose="020B0604020202020204" pitchFamily="34" charset="0"/>
              <a:buNone/>
            </a:pPr>
            <a:r>
              <a:rPr lang="en-US" sz="1000" b="0" dirty="0">
                <a:latin typeface="Calibri" panose="020F0502020204030204" pitchFamily="34" charset="0"/>
              </a:rPr>
              <a:t>Go to each link to learn more. To create a domain that uses Amazon Route 53 as the DNS service select the link. </a:t>
            </a:r>
            <a:r>
              <a:rPr lang="en-US" sz="1000" dirty="0">
                <a:latin typeface="Calibri" panose="020F0502020204030204" pitchFamily="34" charset="0"/>
                <a:hlinkClick r:id="rId3"/>
              </a:rPr>
              <a:t>http://docs.aws.amazon.com/Route53/latest/DeveloperGuide/</a:t>
            </a:r>
            <a:endParaRPr lang="en-US" sz="1000" b="0" dirty="0">
              <a:latin typeface="Calibri" panose="020F0502020204030204" pitchFamily="34" charset="0"/>
              <a:sym typeface="Wingdings" panose="05000000000000000000" pitchFamily="2" charset="2"/>
            </a:endParaRPr>
          </a:p>
          <a:p>
            <a:pPr marL="171450" indent="-171450">
              <a:buFont typeface="Arial" panose="020B0604020202020204" pitchFamily="34" charset="0"/>
              <a:buChar char="•"/>
            </a:pPr>
            <a:r>
              <a:rPr lang="en-US" sz="1000" b="0" dirty="0">
                <a:latin typeface="Calibri" panose="020F0502020204030204" pitchFamily="34" charset="0"/>
              </a:rPr>
              <a:t>To migrate an existing domain to Amazon Route 53 select the link.</a:t>
            </a:r>
            <a:r>
              <a:rPr lang="en-US" sz="1000" b="0" dirty="0">
                <a:latin typeface="Calibri" panose="020F0502020204030204" pitchFamily="34" charset="0"/>
                <a:sym typeface="Wingdings" panose="05000000000000000000" pitchFamily="2" charset="2"/>
              </a:rPr>
              <a:t> </a:t>
            </a:r>
            <a:r>
              <a:rPr lang="en-US" sz="1000" b="0" dirty="0">
                <a:latin typeface="Calibri" panose="020F0502020204030204" pitchFamily="34" charset="0"/>
                <a:sym typeface="Wingdings" panose="05000000000000000000" pitchFamily="2" charset="2"/>
                <a:hlinkClick r:id="rId4"/>
              </a:rPr>
              <a:t>http://docs.aws.amazon.com/Route53/latest/DeveloperGuide/MigratingDNS.html</a:t>
            </a:r>
            <a:endParaRPr lang="en-US" sz="1000" b="0" dirty="0">
              <a:latin typeface="Calibri" panose="020F0502020204030204" pitchFamily="34" charset="0"/>
            </a:endParaRPr>
          </a:p>
          <a:p>
            <a:pPr marL="171450" indent="-171450">
              <a:buFont typeface="Arial" panose="020B0604020202020204" pitchFamily="34" charset="0"/>
              <a:buChar char="•"/>
            </a:pPr>
            <a:r>
              <a:rPr lang="en-US" sz="1000" b="0" dirty="0">
                <a:latin typeface="Calibri" panose="020F0502020204030204" pitchFamily="34" charset="0"/>
              </a:rPr>
              <a:t>To create a subdomain that uses Amazon Route 53 without migrating the parent domain select the link.</a:t>
            </a:r>
            <a:r>
              <a:rPr lang="en-US" sz="1000" dirty="0">
                <a:latin typeface="Calibri" panose="020F0502020204030204" pitchFamily="34" charset="0"/>
              </a:rPr>
              <a:t> </a:t>
            </a:r>
            <a:r>
              <a:rPr lang="en-US" sz="1000" b="0" dirty="0">
                <a:latin typeface="Calibri" panose="020F0502020204030204" pitchFamily="34" charset="0"/>
                <a:sym typeface="Wingdings" panose="05000000000000000000" pitchFamily="2" charset="2"/>
                <a:hlinkClick r:id="rId5"/>
              </a:rPr>
              <a:t>http://docs.aws.amazon.com/Route53/latest/DeveloperGuide/CreatingNewSubdomain.html</a:t>
            </a:r>
            <a:endParaRPr lang="en-US" sz="1000" b="0" dirty="0">
              <a:latin typeface="Calibri" panose="020F0502020204030204" pitchFamily="34" charset="0"/>
            </a:endParaRPr>
          </a:p>
          <a:p>
            <a:pPr marL="171450" indent="-171450">
              <a:buFont typeface="Arial" panose="020B0604020202020204" pitchFamily="34" charset="0"/>
              <a:buChar char="•"/>
            </a:pPr>
            <a:r>
              <a:rPr lang="en-US" sz="1000" b="0" dirty="0">
                <a:latin typeface="Calibri" panose="020F0502020204030204" pitchFamily="34" charset="0"/>
              </a:rPr>
              <a:t>To migrate a subdomain to Amazon Route 53 without migrating the parent domain select the link.</a:t>
            </a:r>
            <a:r>
              <a:rPr lang="en-US" sz="1000" dirty="0">
                <a:latin typeface="Calibri" panose="020F0502020204030204" pitchFamily="34" charset="0"/>
              </a:rPr>
              <a:t> </a:t>
            </a:r>
            <a:r>
              <a:rPr lang="en-US" sz="1000" b="0" dirty="0">
                <a:latin typeface="Calibri" panose="020F0502020204030204" pitchFamily="34" charset="0"/>
                <a:sym typeface="Wingdings" panose="05000000000000000000" pitchFamily="2" charset="2"/>
                <a:hlinkClick r:id="rId6"/>
              </a:rPr>
              <a:t>http://docs.aws.amazon.com/Route53/latest/DeveloperGuide/MigratingSubdomain.html</a:t>
            </a:r>
            <a:endParaRPr lang="en-US" sz="1000" b="0" dirty="0">
              <a:latin typeface="Calibri" panose="020F0502020204030204" pitchFamily="34" charset="0"/>
            </a:endParaRPr>
          </a:p>
          <a:p>
            <a:pPr marL="171450" indent="-171450">
              <a:buFont typeface="Arial" panose="020B0604020202020204" pitchFamily="34" charset="0"/>
              <a:buChar char="•"/>
            </a:pPr>
            <a:r>
              <a:rPr lang="en-US" sz="1000" b="0" dirty="0">
                <a:latin typeface="Calibri" panose="020F0502020204030204" pitchFamily="34" charset="0"/>
              </a:rPr>
              <a:t>To create </a:t>
            </a:r>
            <a:r>
              <a:rPr lang="en-US" sz="1000" dirty="0">
                <a:latin typeface="Calibri" panose="020F0502020204030204" pitchFamily="34" charset="0"/>
              </a:rPr>
              <a:t>alias record sets </a:t>
            </a:r>
            <a:r>
              <a:rPr lang="en-US" sz="1000" b="0" dirty="0">
                <a:latin typeface="Calibri" panose="020F0502020204030204" pitchFamily="34" charset="0"/>
              </a:rPr>
              <a:t>for Elastic Load Balancing select the link.</a:t>
            </a:r>
            <a:r>
              <a:rPr lang="en-US" sz="1000" b="0" dirty="0">
                <a:latin typeface="Calibri" panose="020F0502020204030204" pitchFamily="34" charset="0"/>
                <a:sym typeface="Wingdings" panose="05000000000000000000" pitchFamily="2" charset="2"/>
              </a:rPr>
              <a:t> </a:t>
            </a:r>
            <a:br>
              <a:rPr lang="en-US" sz="1000" b="0" dirty="0">
                <a:latin typeface="Calibri" panose="020F0502020204030204" pitchFamily="34" charset="0"/>
                <a:sym typeface="Wingdings" panose="05000000000000000000" pitchFamily="2" charset="2"/>
              </a:rPr>
            </a:br>
            <a:r>
              <a:rPr lang="en-US" sz="1000" dirty="0">
                <a:latin typeface="Calibri" panose="020F0502020204030204" pitchFamily="34" charset="0"/>
                <a:hlinkClick r:id="rId7"/>
              </a:rPr>
              <a:t>http://docs.aws.amazon.com/Route53/latest/DeveloperGuide/resource-record-sets-choosing-alias-non-alias.html</a:t>
            </a:r>
            <a:r>
              <a:rPr lang="en-US" sz="1000" dirty="0">
                <a:latin typeface="Calibri" panose="020F0502020204030204" pitchFamily="34" charset="0"/>
              </a:rPr>
              <a:t>	</a:t>
            </a:r>
            <a:endParaRPr lang="en-US" sz="1000" b="0" dirty="0">
              <a:latin typeface="Calibri" panose="020F0502020204030204" pitchFamily="34" charset="0"/>
            </a:endParaRPr>
          </a:p>
        </p:txBody>
      </p:sp>
    </p:spTree>
    <p:extLst>
      <p:ext uri="{BB962C8B-B14F-4D97-AF65-F5344CB8AC3E}">
        <p14:creationId xmlns:p14="http://schemas.microsoft.com/office/powerpoint/2010/main" val="1769682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Calibri" panose="020F0502020204030204" pitchFamily="34" charset="0"/>
                <a:ea typeface="+mn-ea"/>
                <a:cs typeface="+mn-cs"/>
              </a:rPr>
              <a:t>Introducing </a:t>
            </a:r>
            <a:r>
              <a:rPr lang="en-US" sz="1000" i="1" kern="1200" dirty="0">
                <a:solidFill>
                  <a:schemeClr val="tx1"/>
                </a:solidFill>
                <a:effectLst/>
                <a:latin typeface="Calibri" panose="020F0502020204030204" pitchFamily="34" charset="0"/>
                <a:ea typeface="+mn-ea"/>
                <a:cs typeface="+mn-cs"/>
              </a:rPr>
              <a:t>Part 1: Load balancing and fault tolerance</a:t>
            </a:r>
            <a:r>
              <a:rPr lang="en-US" sz="1000" kern="1200" dirty="0">
                <a:solidFill>
                  <a:schemeClr val="tx1"/>
                </a:solidFill>
                <a:effectLst/>
                <a:latin typeface="Calibri" panose="020F0502020204030204" pitchFamily="34" charset="0"/>
                <a:ea typeface="+mn-ea"/>
                <a:cs typeface="+mn-cs"/>
              </a:rPr>
              <a:t>. </a:t>
            </a:r>
          </a:p>
          <a:p>
            <a:endParaRPr lang="en-US" sz="1000" kern="1200" dirty="0">
              <a:solidFill>
                <a:schemeClr val="tx1"/>
              </a:solidFill>
              <a:effectLst/>
              <a:latin typeface="Calibri" panose="020F0502020204030204" pitchFamily="34" charset="0"/>
              <a:ea typeface="+mn-ea"/>
              <a:cs typeface="+mn-cs"/>
            </a:endParaRPr>
          </a:p>
          <a:p>
            <a:r>
              <a:rPr lang="en-US" sz="1000" kern="1200" dirty="0">
                <a:solidFill>
                  <a:schemeClr val="tx1"/>
                </a:solidFill>
                <a:effectLst/>
                <a:latin typeface="Calibri" panose="020F0502020204030204" pitchFamily="34" charset="0"/>
                <a:ea typeface="+mn-ea"/>
                <a:cs typeface="+mn-cs"/>
              </a:rPr>
              <a:t>This module continues to provide insight into the creation of a high availability, or HA, architecture by explaining Elastic Load Balancing and Route 53 as options for implementing a single hostname that can communicate with multiple endpoints.  AWS services that are highly available will be discussed to provide insight into the use of HA services that can increase the availability of the end-user solution.</a:t>
            </a:r>
          </a:p>
        </p:txBody>
      </p:sp>
    </p:spTree>
    <p:extLst>
      <p:ext uri="{BB962C8B-B14F-4D97-AF65-F5344CB8AC3E}">
        <p14:creationId xmlns:p14="http://schemas.microsoft.com/office/powerpoint/2010/main" val="2038117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take a look at an example from a Brazilian company, Alta </a:t>
            </a:r>
            <a:r>
              <a:rPr lang="en-US" sz="1000" dirty="0" err="1">
                <a:latin typeface="Calibri" panose="020F0502020204030204" pitchFamily="34" charset="0"/>
              </a:rPr>
              <a:t>Veículos</a:t>
            </a:r>
            <a:r>
              <a:rPr lang="en-US" sz="1000" dirty="0">
                <a:latin typeface="Calibri" panose="020F0502020204030204" pitchFamily="34" charset="0"/>
              </a:rPr>
              <a:t>.</a:t>
            </a:r>
          </a:p>
        </p:txBody>
      </p:sp>
    </p:spTree>
    <p:extLst>
      <p:ext uri="{BB962C8B-B14F-4D97-AF65-F5344CB8AC3E}">
        <p14:creationId xmlns:p14="http://schemas.microsoft.com/office/powerpoint/2010/main" val="305741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Alta </a:t>
            </a:r>
            <a:r>
              <a:rPr lang="en-US" sz="1000" dirty="0" err="1">
                <a:latin typeface="Calibri" panose="020F0502020204030204" pitchFamily="34" charset="0"/>
              </a:rPr>
              <a:t>Veículos</a:t>
            </a:r>
            <a:r>
              <a:rPr lang="en-US" sz="1000" dirty="0">
                <a:latin typeface="Calibri" panose="020F0502020204030204" pitchFamily="34" charset="0"/>
              </a:rPr>
              <a:t> is a Brazilian company that came to AWS because it needed an IT infrastructure that was more reliable, available, and scalable in order to meet the needs of its growing user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They required improved availability and reliability of their email services, and improved durability of backups. To accomplish this, they used Route 53, Amazon ELB, Amazon EBS, Amazon EC2, Amazon S3 and Amazon Glacier to migrate their email platform and host its enterprise resource planning backups. Their application availability improvement increased customer satisfaction and the costs they saved were reinvested in the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Calibri" panose="020F0502020204030204" pitchFamily="34" charset="0"/>
              <a:ea typeface="Amazon Ember Light" charset="0"/>
              <a:cs typeface="Amazon Ember Light" charset="0"/>
            </a:endParaRPr>
          </a:p>
          <a:p>
            <a:endParaRPr lang="en-US" sz="1000" baseline="0" dirty="0">
              <a:latin typeface="Calibri" panose="020F0502020204030204" pitchFamily="34" charset="0"/>
            </a:endParaRPr>
          </a:p>
          <a:p>
            <a:endParaRPr lang="en-US" sz="1000" baseline="0" dirty="0">
              <a:latin typeface="Calibri" panose="020F0502020204030204" pitchFamily="34" charset="0"/>
            </a:endParaRPr>
          </a:p>
          <a:p>
            <a:endParaRPr lang="en-US" baseline="0" dirty="0"/>
          </a:p>
        </p:txBody>
      </p:sp>
    </p:spTree>
    <p:extLst>
      <p:ext uri="{BB962C8B-B14F-4D97-AF65-F5344CB8AC3E}">
        <p14:creationId xmlns:p14="http://schemas.microsoft.com/office/powerpoint/2010/main" val="4198130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Let’s take a look at Alta </a:t>
            </a:r>
            <a:r>
              <a:rPr lang="en-US" sz="1000" dirty="0" err="1">
                <a:latin typeface="Calibri" panose="020F0502020204030204" pitchFamily="34" charset="0"/>
              </a:rPr>
              <a:t>Veículos’s</a:t>
            </a:r>
            <a:r>
              <a:rPr lang="en-US" sz="1000" dirty="0">
                <a:latin typeface="Calibri" panose="020F0502020204030204" pitchFamily="34" charset="0"/>
              </a:rPr>
              <a:t> highly available environment. Their solution has users access the portal they need via Amazon Route 53. It's split between two Availability Zones, which are both in the Sao Paolo region. Their VPC has two subnets to increase availability.</a:t>
            </a:r>
          </a:p>
          <a:p>
            <a:endParaRPr lang="en-US" sz="1000" dirty="0">
              <a:latin typeface="Calibri" panose="020F0502020204030204" pitchFamily="34" charset="0"/>
            </a:endParaRPr>
          </a:p>
          <a:p>
            <a:r>
              <a:rPr lang="en-US" sz="1000" dirty="0">
                <a:latin typeface="Calibri" panose="020F0502020204030204" pitchFamily="34" charset="0"/>
              </a:rPr>
              <a:t>• If users are trying to access their web servers, Route 53 routes that request to their Amazon elastic load balancer.</a:t>
            </a:r>
          </a:p>
          <a:p>
            <a:r>
              <a:rPr lang="en-US" sz="1000" dirty="0">
                <a:latin typeface="Calibri" panose="020F0502020204030204" pitchFamily="34" charset="0"/>
              </a:rPr>
              <a:t>• From there, the load balancer distributes the requests evenly between the two web server clusters.</a:t>
            </a:r>
          </a:p>
          <a:p>
            <a:r>
              <a:rPr lang="en-US" sz="1000" dirty="0">
                <a:latin typeface="Calibri" panose="020F0502020204030204" pitchFamily="34" charset="0"/>
              </a:rPr>
              <a:t>• Users who try to access the email servers are routed by Route 53 to the primary email server first. In the event that the primary email server is unavailable, requests are failed over to their secondary email server.</a:t>
            </a:r>
          </a:p>
          <a:p>
            <a:r>
              <a:rPr lang="en-US" sz="1000" dirty="0">
                <a:latin typeface="Calibri" panose="020F0502020204030204" pitchFamily="34" charset="0"/>
              </a:rPr>
              <a:t>• The email servers use Amazon S3 to back up and restore emails.</a:t>
            </a:r>
          </a:p>
          <a:p>
            <a:endParaRPr lang="en-US" sz="1000" dirty="0">
              <a:latin typeface="Calibri" panose="020F0502020204030204" pitchFamily="34" charset="0"/>
            </a:endParaRPr>
          </a:p>
          <a:p>
            <a:r>
              <a:rPr lang="en-US" sz="1000" dirty="0">
                <a:latin typeface="Calibri" panose="020F0502020204030204" pitchFamily="34" charset="0"/>
              </a:rPr>
              <a:t>For more information on this case study, select the link . </a:t>
            </a:r>
            <a:br>
              <a:rPr lang="en-US" sz="1000" dirty="0">
                <a:latin typeface="Calibri" panose="020F0502020204030204" pitchFamily="34" charset="0"/>
              </a:rPr>
            </a:br>
            <a:r>
              <a:rPr lang="en-US" sz="1000" dirty="0">
                <a:latin typeface="Calibri" panose="020F0502020204030204" pitchFamily="34" charset="0"/>
                <a:hlinkClick r:id="rId3"/>
              </a:rPr>
              <a:t>http://aws.typepad.com/brasil/case-studies/</a:t>
            </a:r>
            <a:endParaRPr lang="en-US" sz="1000" baseline="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3263143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Next, we’ll review connections to components outside of AWS. </a:t>
            </a:r>
          </a:p>
        </p:txBody>
      </p:sp>
    </p:spTree>
    <p:extLst>
      <p:ext uri="{BB962C8B-B14F-4D97-AF65-F5344CB8AC3E}">
        <p14:creationId xmlns:p14="http://schemas.microsoft.com/office/powerpoint/2010/main" val="3551664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rPr>
              <a:t>Virtual private network—or VPN—connections can help you create a highly available connection. In this example, we are looking at the AWS Cloud and a customer network.</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VPN technology is based on the idea of tunneling. VPN tunneling involves establishing and maintaining a logical network connection. This process</a:t>
            </a:r>
            <a:r>
              <a:rPr lang="en-US" sz="1000" b="0" i="0" kern="1200" baseline="0" dirty="0">
                <a:solidFill>
                  <a:schemeClr val="tx1"/>
                </a:solidFill>
                <a:effectLst/>
                <a:latin typeface="Calibri" panose="020F0502020204030204" pitchFamily="34" charset="0"/>
              </a:rPr>
              <a:t> </a:t>
            </a:r>
            <a:r>
              <a:rPr lang="en-US" sz="1000" b="0" i="0" kern="1200" dirty="0">
                <a:solidFill>
                  <a:schemeClr val="tx1"/>
                </a:solidFill>
                <a:effectLst/>
                <a:latin typeface="Calibri" panose="020F0502020204030204" pitchFamily="34" charset="0"/>
              </a:rPr>
              <a:t>creates what is known as a “tunnel” between you and the internet, encrypting your internet connection and preventing ISPs, hackers, and even the government from seeing your browsing activity.</a:t>
            </a:r>
          </a:p>
          <a:p>
            <a:endParaRPr lang="en-US" sz="1000" b="0" i="0" kern="1200" dirty="0">
              <a:solidFill>
                <a:schemeClr val="tx1"/>
              </a:solidFill>
              <a:effectLst/>
              <a:latin typeface="Calibri" panose="020F0502020204030204" pitchFamily="34" charset="0"/>
            </a:endParaRPr>
          </a:p>
          <a:p>
            <a:r>
              <a:rPr lang="en-US" sz="1000" b="0" i="0" kern="1200" dirty="0">
                <a:solidFill>
                  <a:schemeClr val="tx1"/>
                </a:solidFill>
                <a:effectLst/>
                <a:latin typeface="Calibri" panose="020F0502020204030204" pitchFamily="34" charset="0"/>
              </a:rPr>
              <a:t>In this diagram, each VPN connection has two tunnels, and each tunnel uses a unique virtual private gateway public IP address. This provides automatic, but limited failover protection for your VPN connection. If one tunnel goes down, the other tunnel will still be available. However, if your VPN connection goes down or needs to be taken down for maintenance, your entire connection is severed.</a:t>
            </a:r>
          </a:p>
          <a:p>
            <a:endParaRPr lang="en-US" b="0" i="0" kern="1200" dirty="0">
              <a:solidFill>
                <a:schemeClr val="tx1"/>
              </a:solidFill>
              <a:effectLst/>
            </a:endParaRPr>
          </a:p>
        </p:txBody>
      </p:sp>
    </p:spTree>
    <p:extLst>
      <p:ext uri="{BB962C8B-B14F-4D97-AF65-F5344CB8AC3E}">
        <p14:creationId xmlns:p14="http://schemas.microsoft.com/office/powerpoint/2010/main" val="2639843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44797"/>
          </a:xfrm>
        </p:spPr>
        <p:txBody>
          <a:bodyPr/>
          <a:lstStyle/>
          <a:p>
            <a:r>
              <a:rPr lang="en-US" sz="1000" b="0" i="0" kern="1200" dirty="0">
                <a:solidFill>
                  <a:schemeClr val="tx1"/>
                </a:solidFill>
                <a:effectLst/>
                <a:latin typeface="Calibri" panose="020F0502020204030204" pitchFamily="34" charset="0"/>
                <a:ea typeface="+mn-ea"/>
                <a:cs typeface="+mn-cs"/>
              </a:rPr>
              <a:t>If you lose connections, you lose your connectivity. To protect against a loss of connectivity, or if your customer gateway becomes unavailable, you can use a second customer gateway to set up a second VPN connection to your VPC and virtual private gateway.  By using redundant VPN connections and customer gateways, you can perform maintenance on one of your customer gateways while traffic continues to flow over the second customer gateway's VPN connection. To establish redundant VPN connections and customer gateways on your network, you need to set up a second VPN connection.  The customer gateway IP address for the second VPN connection must be publicly accessible.</a:t>
            </a: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Dynamically routed VPN connections use the Border Gateway Protocol—or BGP—to exchange routing information between your customer gateways and the virtual private gateways. Statically routed VPN connections require you to enter static routes for the network on your side of the customer gateway. BGP-advertised and statically entered route information allow gateways on both sides to determine which tunnels are available, and to reroute traffic if a failure occurs. We recommend that you configure your network to use the routing information provided by BGP, if it’s available, to select an available path. The exact configuration depends on the architecture of your network.</a:t>
            </a:r>
          </a:p>
        </p:txBody>
      </p:sp>
    </p:spTree>
    <p:extLst>
      <p:ext uri="{BB962C8B-B14F-4D97-AF65-F5344CB8AC3E}">
        <p14:creationId xmlns:p14="http://schemas.microsoft.com/office/powerpoint/2010/main" val="4000335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445105F5-CF75-B149-B180-BF50780FFE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Another option is to use AWS Direct Connect, or DX. Having DX requires planning and configuration, but  you will always be able to connect your remote servers to your AWS Cloud. AWS Direct Connect is considered highly available as long as you have two ports available. If you have only one port and the connection is lost, DX could become a single point of failure. </a:t>
            </a:r>
          </a:p>
          <a:p>
            <a:endParaRPr lang="en-US" dirty="0"/>
          </a:p>
        </p:txBody>
      </p:sp>
    </p:spTree>
    <p:extLst>
      <p:ext uri="{BB962C8B-B14F-4D97-AF65-F5344CB8AC3E}">
        <p14:creationId xmlns:p14="http://schemas.microsoft.com/office/powerpoint/2010/main" val="2949898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sz="1000" dirty="0">
                <a:latin typeface="Calibri" panose="020F0502020204030204" pitchFamily="34" charset="0"/>
              </a:rPr>
              <a:t>The slide shows a default configuration where you establish two physical links from your router to different AWS Routers, which provides redundancy.</a:t>
            </a:r>
          </a:p>
          <a:p>
            <a:endParaRPr lang="en-US" sz="1000" dirty="0">
              <a:latin typeface="Calibri" panose="020F0502020204030204" pitchFamily="34" charset="0"/>
            </a:endParaRPr>
          </a:p>
          <a:p>
            <a:r>
              <a:rPr lang="en-US" sz="1000" dirty="0">
                <a:latin typeface="Calibri" panose="020F0502020204030204" pitchFamily="34" charset="0"/>
              </a:rPr>
              <a:t>Redundancy is based on the BGP policies. Customers can set BGP policies—or local preference and MED—that causes one link to be preferred for both inbound and outbound traffic. If the local preference and MED values are the same between the two links, traffic will be roughly load=balanced across both. </a:t>
            </a:r>
          </a:p>
          <a:p>
            <a:r>
              <a:rPr lang="en-US" sz="1000" dirty="0">
                <a:latin typeface="Calibri" panose="020F0502020204030204" pitchFamily="34" charset="0"/>
              </a:rPr>
              <a:t>For more information, including steps for how to set up redundant DX links, see the documentation for getting started with AWS Direct Connect. </a:t>
            </a:r>
          </a:p>
          <a:p>
            <a:r>
              <a:rPr lang="en-US" sz="1000" dirty="0">
                <a:latin typeface="Calibri" panose="020F0502020204030204" pitchFamily="34" charset="0"/>
                <a:hlinkClick r:id="rId3"/>
              </a:rPr>
              <a:t>http://docs.aws.amazon.com/directconnect/latest/UserGuide/getstarted.html</a:t>
            </a:r>
            <a:endParaRPr lang="en-US" sz="1000" dirty="0">
              <a:latin typeface="Calibri" panose="020F0502020204030204" pitchFamily="34" charset="0"/>
            </a:endParaRPr>
          </a:p>
          <a:p>
            <a:endParaRPr lang="en-US" dirty="0"/>
          </a:p>
        </p:txBody>
      </p:sp>
    </p:spTree>
    <p:extLst>
      <p:ext uri="{BB962C8B-B14F-4D97-AF65-F5344CB8AC3E}">
        <p14:creationId xmlns:p14="http://schemas.microsoft.com/office/powerpoint/2010/main" val="1062477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Calibri" panose="020F0502020204030204" pitchFamily="34" charset="0"/>
              </a:rPr>
              <a:t>Introducing </a:t>
            </a:r>
            <a:r>
              <a:rPr lang="en-US" sz="1000" i="1" dirty="0">
                <a:latin typeface="Calibri" panose="020F0502020204030204" pitchFamily="34" charset="0"/>
              </a:rPr>
              <a:t>Module 2 lab: Making Your Environment Highly Available</a:t>
            </a:r>
            <a:r>
              <a:rPr lang="en-US" sz="1000" dirty="0">
                <a:latin typeface="Calibri" panose="020F0502020204030204" pitchFamily="34" charset="0"/>
              </a:rPr>
              <a:t>. This lab will provide you with a basic overview of launching, resizing, managing, and monitoring an Amazon EC2 instance. You will use Amazon EC2, VPC, ELB, NAT Gateway and Amazon Machine Images, or AMIs, to deploy a highly available PHP web application. This lab includes Automatic Scaling</a:t>
            </a:r>
          </a:p>
        </p:txBody>
      </p:sp>
    </p:spTree>
    <p:extLst>
      <p:ext uri="{BB962C8B-B14F-4D97-AF65-F5344CB8AC3E}">
        <p14:creationId xmlns:p14="http://schemas.microsoft.com/office/powerpoint/2010/main" val="1613007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This lab demonstrates how to make a highly available web application.</a:t>
            </a:r>
          </a:p>
          <a:p>
            <a:endParaRPr lang="en-US" sz="1000" dirty="0">
              <a:latin typeface="Calibri" panose="020F0502020204030204" pitchFamily="34" charset="0"/>
            </a:endParaRPr>
          </a:p>
          <a:p>
            <a:r>
              <a:rPr lang="en-US" sz="1000" dirty="0">
                <a:latin typeface="Calibri" panose="020F0502020204030204" pitchFamily="34" charset="0"/>
              </a:rPr>
              <a:t>You will use several AWS services to implement the application, including Amazon EC2, Amazon VPC, Amazon EC2 AMI, Elastic Load Balancing, NAT Gateway, and Automatic Scaling.</a:t>
            </a:r>
          </a:p>
        </p:txBody>
      </p:sp>
    </p:spTree>
    <p:extLst>
      <p:ext uri="{BB962C8B-B14F-4D97-AF65-F5344CB8AC3E}">
        <p14:creationId xmlns:p14="http://schemas.microsoft.com/office/powerpoint/2010/main" val="182926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Amazon CTO, Werner </a:t>
            </a:r>
            <a:r>
              <a:rPr lang="en-US" sz="1000" dirty="0" err="1">
                <a:latin typeface="Calibri" panose="020F0502020204030204" pitchFamily="34" charset="0"/>
              </a:rPr>
              <a:t>Vogels</a:t>
            </a:r>
            <a:r>
              <a:rPr lang="en-US" sz="1000" dirty="0">
                <a:latin typeface="Calibri" panose="020F0502020204030204" pitchFamily="34" charset="0"/>
              </a:rPr>
              <a:t>, stated that “Everything fails, all the time”— because of this, you want to design your environment with failure in mind and design backwards.</a:t>
            </a:r>
          </a:p>
        </p:txBody>
      </p:sp>
    </p:spTree>
    <p:extLst>
      <p:ext uri="{BB962C8B-B14F-4D97-AF65-F5344CB8AC3E}">
        <p14:creationId xmlns:p14="http://schemas.microsoft.com/office/powerpoint/2010/main" val="2689454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At the start of the lab, you will be given:</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 VPC in one Availability Zone</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An internet gateway</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 public subnet with a route table that sends internet-bound traffic to the internet gateway</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 NAT Gateway for connecting private Amazon EC2 instances to the internet</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 private subnet</a:t>
            </a:r>
          </a:p>
          <a:p>
            <a:pPr marL="0" marR="0" indent="0" algn="l" defTabSz="4572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000" dirty="0">
                <a:latin typeface="Calibri" panose="020F0502020204030204" pitchFamily="34" charset="0"/>
              </a:rPr>
              <a:t>•	And an Amazon EC2 “Configuration Server” that will be used to install the web application</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The lab consists of eight tasks:</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Creating an image of an existing Amazon EC2 instance and use it to launch new instances. </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Expanding an Amazon VPC to additional Availability Zones.</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Creating VPC subnets and route tables.</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Creating an AWS NAT Gateway.</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Creating a load balancer.</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	And create an Auto Scaling group.</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The lab is expected to take approximately 60 minutes.</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3765263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In this lab, you will configure the Amazon EC2 instance to run your web application.</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You will then create an Amazon Machine Image, or (AMI) of the instance, which can be used to launch more instances.</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1583252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To make the application highly available, you will create:</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	A second public subnet</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	A second NAT Gateway—if Availability Zone 1 fails, this will continue providing access</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	A second private subnet</a:t>
            </a: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	And a second route table that sends internet-bound traffic through the second NAT Gateway</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b="0" i="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b="0" i="0" dirty="0">
              <a:latin typeface="Calibri" panose="020F0502020204030204" pitchFamily="34" charset="0"/>
            </a:endParaRPr>
          </a:p>
          <a:p>
            <a:endParaRPr lang="en-US" dirty="0"/>
          </a:p>
        </p:txBody>
      </p:sp>
    </p:spTree>
    <p:extLst>
      <p:ext uri="{BB962C8B-B14F-4D97-AF65-F5344CB8AC3E}">
        <p14:creationId xmlns:p14="http://schemas.microsoft.com/office/powerpoint/2010/main" val="317966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You will launch an Application load balancer to receive incoming requests.</a:t>
            </a:r>
            <a:endParaRPr lang="en-US" sz="1000" dirty="0">
              <a:latin typeface="Calibri" panose="020F0502020204030204" pitchFamily="34" charset="0"/>
            </a:endParaRPr>
          </a:p>
        </p:txBody>
      </p:sp>
    </p:spTree>
    <p:extLst>
      <p:ext uri="{BB962C8B-B14F-4D97-AF65-F5344CB8AC3E}">
        <p14:creationId xmlns:p14="http://schemas.microsoft.com/office/powerpoint/2010/main" val="1529517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dirty="0">
                <a:latin typeface="Calibri" panose="020F0502020204030204" pitchFamily="34" charset="0"/>
              </a:rPr>
              <a:t>Now, launch an Auto Scaling group in the private subnets. Auto Scaling will use the AMI that you created earlier.</a:t>
            </a:r>
          </a:p>
        </p:txBody>
      </p:sp>
    </p:spTree>
    <p:extLst>
      <p:ext uri="{BB962C8B-B14F-4D97-AF65-F5344CB8AC3E}">
        <p14:creationId xmlns:p14="http://schemas.microsoft.com/office/powerpoint/2010/main" val="1881806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Incoming requests will come into the load balancer, which will forward each request to one of the Amazon EC2 instances.</a:t>
            </a:r>
            <a:endParaRPr lang="en-US" sz="1000" dirty="0">
              <a:latin typeface="Calibri" panose="020F0502020204030204" pitchFamily="34" charset="0"/>
            </a:endParaRPr>
          </a:p>
        </p:txBody>
      </p:sp>
    </p:spTree>
    <p:extLst>
      <p:ext uri="{BB962C8B-B14F-4D97-AF65-F5344CB8AC3E}">
        <p14:creationId xmlns:p14="http://schemas.microsoft.com/office/powerpoint/2010/main" val="5263925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The web application requires internet access to query information from freegeoip.net.</a:t>
            </a:r>
          </a:p>
          <a:p>
            <a:pPr marL="0" marR="0" indent="0" algn="l" defTabSz="457200" rtl="0" eaLnBrk="1" fontAlgn="auto" latinLnBrk="0" hangingPunct="1">
              <a:lnSpc>
                <a:spcPct val="100000"/>
              </a:lnSpc>
              <a:spcBef>
                <a:spcPts val="0"/>
              </a:spcBef>
              <a:spcAft>
                <a:spcPts val="600"/>
              </a:spcAft>
              <a:buClrTx/>
              <a:buSzTx/>
              <a:buFontTx/>
              <a:buNone/>
              <a:tabLst/>
              <a:defRPr/>
            </a:pPr>
            <a:endParaRPr lang="en-US" sz="1000" b="0" i="0" dirty="0">
              <a:latin typeface="Calibri" panose="020F0502020204030204" pitchFamily="34" charset="0"/>
            </a:endParaRPr>
          </a:p>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The web application servers are in private subnets, so these queries will be sent via the NAT Gateway in the same Availability Zone.</a:t>
            </a:r>
          </a:p>
        </p:txBody>
      </p:sp>
    </p:spTree>
    <p:extLst>
      <p:ext uri="{BB962C8B-B14F-4D97-AF65-F5344CB8AC3E}">
        <p14:creationId xmlns:p14="http://schemas.microsoft.com/office/powerpoint/2010/main" val="2486324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tabLst/>
              <a:defRPr/>
            </a:pPr>
            <a:r>
              <a:rPr lang="en-US" sz="1000" b="0" i="0" dirty="0">
                <a:latin typeface="Calibri" panose="020F0502020204030204" pitchFamily="34" charset="0"/>
              </a:rPr>
              <a:t>The final product is a highly available application.</a:t>
            </a:r>
            <a:endParaRPr lang="en-US" sz="1000" dirty="0">
              <a:latin typeface="Calibri" panose="020F0502020204030204" pitchFamily="34" charset="0"/>
            </a:endParaRPr>
          </a:p>
        </p:txBody>
      </p:sp>
    </p:spTree>
    <p:extLst>
      <p:ext uri="{BB962C8B-B14F-4D97-AF65-F5344CB8AC3E}">
        <p14:creationId xmlns:p14="http://schemas.microsoft.com/office/powerpoint/2010/main" val="1615956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Calibri" panose="020F0502020204030204" pitchFamily="34" charset="0"/>
                <a:ea typeface="+mn-ea"/>
                <a:cs typeface="+mn-cs"/>
              </a:rPr>
              <a:t>In review, we:</a:t>
            </a:r>
          </a:p>
          <a:p>
            <a:r>
              <a:rPr lang="en-US" sz="1000" b="0" i="0" kern="1200" dirty="0">
                <a:solidFill>
                  <a:schemeClr val="tx1"/>
                </a:solidFill>
                <a:effectLst/>
                <a:latin typeface="Calibri" panose="020F0502020204030204" pitchFamily="34" charset="0"/>
                <a:ea typeface="+mn-ea"/>
                <a:cs typeface="+mn-cs"/>
              </a:rPr>
              <a:t>• Explained load balancing and fault tolerance</a:t>
            </a:r>
          </a:p>
          <a:p>
            <a:r>
              <a:rPr lang="en-US" sz="1000" b="0" i="0" kern="1200" dirty="0">
                <a:solidFill>
                  <a:schemeClr val="tx1"/>
                </a:solidFill>
                <a:effectLst/>
                <a:latin typeface="Calibri" panose="020F0502020204030204" pitchFamily="34" charset="0"/>
                <a:ea typeface="+mn-ea"/>
                <a:cs typeface="+mn-cs"/>
              </a:rPr>
              <a:t>• Described high availability across Regions</a:t>
            </a:r>
          </a:p>
          <a:p>
            <a:r>
              <a:rPr lang="en-US" sz="1000" b="0" i="0" kern="1200" dirty="0">
                <a:solidFill>
                  <a:schemeClr val="tx1"/>
                </a:solidFill>
                <a:effectLst/>
                <a:latin typeface="Calibri" panose="020F0502020204030204" pitchFamily="34" charset="0"/>
                <a:ea typeface="+mn-ea"/>
                <a:cs typeface="+mn-cs"/>
              </a:rPr>
              <a:t>• And introduced connections outside of AWS</a:t>
            </a:r>
          </a:p>
          <a:p>
            <a:endParaRPr lang="en-US" sz="1000" b="0" i="0" kern="1200" dirty="0">
              <a:solidFill>
                <a:schemeClr val="tx1"/>
              </a:solidFill>
              <a:effectLst/>
              <a:latin typeface="Calibri" panose="020F0502020204030204" pitchFamily="34" charset="0"/>
              <a:ea typeface="+mn-ea"/>
              <a:cs typeface="+mn-cs"/>
            </a:endParaRPr>
          </a:p>
          <a:p>
            <a:endParaRPr lang="en-US" sz="1000" b="0" i="0" kern="1200" dirty="0">
              <a:solidFill>
                <a:schemeClr val="tx1"/>
              </a:solidFill>
              <a:effectLst/>
              <a:latin typeface="Calibri" panose="020F0502020204030204" pitchFamily="34" charset="0"/>
              <a:ea typeface="+mn-ea"/>
              <a:cs typeface="+mn-cs"/>
            </a:endParaRPr>
          </a:p>
          <a:p>
            <a:endParaRPr lang="en-US" sz="1000" b="0" i="0" kern="1200" dirty="0">
              <a:solidFill>
                <a:schemeClr val="tx1"/>
              </a:solidFill>
              <a:effectLst/>
              <a:latin typeface="Calibri" panose="020F0502020204030204" pitchFamily="34" charset="0"/>
              <a:ea typeface="+mn-ea"/>
              <a:cs typeface="+mn-cs"/>
            </a:endParaRPr>
          </a:p>
          <a:p>
            <a:r>
              <a:rPr lang="en-US" sz="1000" b="0" i="0" kern="1200" dirty="0">
                <a:solidFill>
                  <a:schemeClr val="tx1"/>
                </a:solidFill>
                <a:effectLst/>
                <a:latin typeface="Calibri" panose="020F0502020204030204" pitchFamily="34" charset="0"/>
                <a:ea typeface="+mn-ea"/>
                <a:cs typeface="+mn-cs"/>
              </a:rPr>
              <a:t>To finish this module, please complete the corresponding knowledge assessment. </a:t>
            </a:r>
          </a:p>
          <a:p>
            <a:pPr marL="0" indent="0">
              <a:buFont typeface="Arial" panose="020B0604020202020204" pitchFamily="34" charset="0"/>
              <a:buNone/>
            </a:pPr>
            <a:endParaRPr lang="en-US" sz="1200" dirty="0"/>
          </a:p>
        </p:txBody>
      </p:sp>
      <p:sp>
        <p:nvSpPr>
          <p:cNvPr id="4" name="Slide Number Placeholder 3">
            <a:extLst>
              <a:ext uri="{FF2B5EF4-FFF2-40B4-BE49-F238E27FC236}">
                <a16:creationId xmlns:a16="http://schemas.microsoft.com/office/drawing/2014/main" id="{642AAD68-3FA4-8B41-AFA9-4B4BB9DF964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92397-0699-5249-96BB-FDA4CA85BF35}" type="slidenum">
              <a:rPr lang="en-US" smtClean="0"/>
              <a:pPr/>
              <a:t>58</a:t>
            </a:fld>
            <a:endParaRPr lang="en-US" dirty="0"/>
          </a:p>
        </p:txBody>
      </p:sp>
    </p:spTree>
    <p:extLst>
      <p:ext uri="{BB962C8B-B14F-4D97-AF65-F5344CB8AC3E}">
        <p14:creationId xmlns:p14="http://schemas.microsoft.com/office/powerpoint/2010/main" val="1347254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Calibri" panose="020F0502020204030204" pitchFamily="34" charset="0"/>
              </a:rPr>
              <a:t>Now that we have a better understanding high availability, let’s take a closer look scaling and how it contributes to a well-architected solution. </a:t>
            </a:r>
          </a:p>
          <a:p>
            <a:pPr>
              <a:defRPr/>
            </a:pPr>
            <a:endParaRPr lang="en-US" sz="1200" dirty="0"/>
          </a:p>
        </p:txBody>
      </p:sp>
      <p:sp>
        <p:nvSpPr>
          <p:cNvPr id="4" name="Slide Number Placeholder 3"/>
          <p:cNvSpPr>
            <a:spLocks noGrp="1"/>
          </p:cNvSpPr>
          <p:nvPr>
            <p:ph type="sldNum" sz="quarter" idx="10"/>
          </p:nvPr>
        </p:nvSpPr>
        <p:spPr/>
        <p:txBody>
          <a:bodyPr/>
          <a:lstStyle/>
          <a:p>
            <a:fld id="{FE092397-0699-5249-96BB-FDA4CA85BF35}" type="slidenum">
              <a:rPr lang="en-US" smtClean="0"/>
              <a:t>59</a:t>
            </a:fld>
            <a:endParaRPr lang="en-US" dirty="0"/>
          </a:p>
        </p:txBody>
      </p:sp>
    </p:spTree>
    <p:extLst>
      <p:ext uri="{BB962C8B-B14F-4D97-AF65-F5344CB8AC3E}">
        <p14:creationId xmlns:p14="http://schemas.microsoft.com/office/powerpoint/2010/main" val="117911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So, what do we mean by high availability?</a:t>
            </a:r>
          </a:p>
        </p:txBody>
      </p:sp>
    </p:spTree>
    <p:extLst>
      <p:ext uri="{BB962C8B-B14F-4D97-AF65-F5344CB8AC3E}">
        <p14:creationId xmlns:p14="http://schemas.microsoft.com/office/powerpoint/2010/main" val="38758686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Calibri" panose="020F0502020204030204" pitchFamily="34" charset="0"/>
              </a:rPr>
              <a:t>Thanks for participating! </a:t>
            </a:r>
          </a:p>
        </p:txBody>
      </p:sp>
    </p:spTree>
    <p:extLst>
      <p:ext uri="{BB962C8B-B14F-4D97-AF65-F5344CB8AC3E}">
        <p14:creationId xmlns:p14="http://schemas.microsoft.com/office/powerpoint/2010/main" val="184657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High availability is about ensuring that your application has a minimum to no downtime. Availability refers to the amount of time your system is in a functioning condition.  In general terms, your availability is referred to as 100% minus your system's downtime.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When we look at levels of availability, one nine means that your site can actually be down for thirty six and half days per year, or 2.5 hours a day. Five nines means that your site can only be down 5.25 minutes, or .86 seconds a day. The idea behind high availability is that your site stays up and requires no human intervention.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Because events that can disrupt your system's availability are never entirely predictable, there are always ways to make an application more available. However, improving availability typically leads to increased cost.  When you consider how to make your environment more available, it's important to balance the cost of the improvement with the benefit to your users. Does HA mean that you ensure your application is always alive or reachable, or does it mean that the application  services requests within an acceptable level of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358346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Let's look at our anti-patterns. An anti-pattern is a common response to a recurring problem that is usually ineffective, and risks being highly counterproductive.</a:t>
            </a:r>
          </a:p>
          <a:p>
            <a:pPr marL="0" marR="0" indent="0" algn="l" defTabSz="457200" rtl="0" eaLnBrk="1" fontAlgn="auto" latinLnBrk="0" hangingPunct="1">
              <a:lnSpc>
                <a:spcPct val="100000"/>
              </a:lnSpc>
              <a:spcBef>
                <a:spcPts val="0"/>
              </a:spcBef>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Here, we have two servers and a database server. The application servers air up  and can connect to the database. However, if our database server goes down, our application servers are useless because they can't connect and retrieve data.</a:t>
            </a:r>
          </a:p>
          <a:p>
            <a:pPr marL="0" marR="0" indent="0" algn="l" defTabSz="457200" rtl="0" eaLnBrk="1" fontAlgn="auto" latinLnBrk="0" hangingPunct="1">
              <a:lnSpc>
                <a:spcPct val="100000"/>
              </a:lnSpc>
              <a:spcBef>
                <a:spcPts val="0"/>
              </a:spcBef>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This simple system shows two application servers connected to a single database server.   The database server represents a single point of failure. When it goes down, the application goes down because they  cannot connect and retrieve data.  This single point of failure is exactly what you want to avoid–implement redundancy where possible in order to prevent single failures from bringing down an entire system.  Applications should continue to function even if the underlying physical hardware fails, or is removed or replaced.</a:t>
            </a:r>
          </a:p>
          <a:p>
            <a:pPr marL="0" marR="0" indent="0" algn="l" defTabSz="457200" rtl="0" eaLnBrk="1" fontAlgn="auto" latinLnBrk="0" hangingPunct="1">
              <a:lnSpc>
                <a:spcPct val="100000"/>
              </a:lnSpc>
              <a:spcBef>
                <a:spcPts val="0"/>
              </a:spcBef>
              <a:buClrTx/>
              <a:buSzTx/>
              <a:buFontTx/>
              <a:buNone/>
              <a:tabLst/>
              <a:defRPr/>
            </a:pPr>
            <a:endParaRPr lang="en-US" sz="1000" kern="1200" dirty="0">
              <a:solidFill>
                <a:schemeClr val="tx1"/>
              </a:solidFill>
              <a:effectLst/>
              <a:latin typeface="Calibri" panose="020F0502020204030204" pitchFamily="34" charset="0"/>
              <a:cs typeface="Arial" panose="020B0604020202020204" pitchFamily="34" charset="0"/>
            </a:endParaRPr>
          </a:p>
          <a:p>
            <a:pPr marL="0" marR="0" indent="0" algn="l" defTabSz="457200" rtl="0" eaLnBrk="1" fontAlgn="auto" latinLnBrk="0" hangingPunct="1">
              <a:lnSpc>
                <a:spcPct val="100000"/>
              </a:lnSpc>
              <a:spcBef>
                <a:spcPts val="0"/>
              </a:spcBef>
              <a:buClrTx/>
              <a:buSzTx/>
              <a:buFontTx/>
              <a:buNone/>
              <a:tabLst/>
              <a:defRPr/>
            </a:pPr>
            <a:r>
              <a:rPr lang="en-US" sz="1000" kern="1200" dirty="0">
                <a:solidFill>
                  <a:schemeClr val="tx1"/>
                </a:solidFill>
                <a:effectLst/>
                <a:latin typeface="Calibri" panose="020F0502020204030204" pitchFamily="34" charset="0"/>
                <a:cs typeface="Arial" panose="020B0604020202020204" pitchFamily="34" charset="0"/>
              </a:rPr>
              <a:t>Wherever possible, eliminate single points of failure like this from your architectures.  This  doesn't mean every component you have has to be duplicated at all times, though.  Depending on your downtime service-level agreements, or SLAs, you can use automated solutions that only launch when needed, or a managed service where AWS automatically replaces malfunctioning underlying hardware for you.</a:t>
            </a:r>
          </a:p>
          <a:p>
            <a:pPr marL="0" marR="0" indent="0" algn="l" defTabSz="457200" rtl="0" eaLnBrk="1" fontAlgn="auto" latinLnBrk="0" hangingPunct="1">
              <a:lnSpc>
                <a:spcPct val="100000"/>
              </a:lnSpc>
              <a:spcBef>
                <a:spcPts val="0"/>
              </a:spcBef>
              <a:buClrTx/>
              <a:buSzTx/>
              <a:buFontTx/>
              <a:buNone/>
              <a:tabLst/>
              <a:defRPr/>
            </a:pPr>
            <a:endParaRPr lang="en-US"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190130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A common way to solve the problem of a single database server is to create a secondary server, or standby, and replicate the data. Then, if the main database server goes offline, the secondary server can pick up the load.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Calibri" panose="020F0502020204030204" pitchFamily="34" charset="0"/>
              </a:rPr>
              <a:t>Notice that when the main database goes offline, the application servers need to automatically send their requests to the secondary database. This goes back to High Availability Best Practice #2: treat resources as disposable, and design your applications to support changes in hardware.</a:t>
            </a:r>
          </a:p>
          <a:p>
            <a:pPr marL="0" marR="0" indent="0" algn="l" defTabSz="457200" rtl="0" eaLnBrk="1" fontAlgn="auto" latinLnBrk="0" hangingPunct="1">
              <a:lnSpc>
                <a:spcPct val="100000"/>
              </a:lnSpc>
              <a:spcBef>
                <a:spcPts val="0"/>
              </a:spcBef>
              <a:buClrTx/>
              <a:buSzTx/>
              <a:buFontTx/>
              <a:buNone/>
              <a:tabLst/>
              <a:defRPr/>
            </a:pPr>
            <a:endParaRPr lang="en-US" sz="1000" b="0" kern="1200" baseline="0" dirty="0">
              <a:solidFill>
                <a:schemeClr val="tx1"/>
              </a:solidFill>
              <a:effectLst/>
              <a:latin typeface="Calibri" panose="020F0502020204030204" pitchFamily="34" charset="0"/>
            </a:endParaRPr>
          </a:p>
          <a:p>
            <a:pPr marL="0" marR="0" indent="0" algn="l" defTabSz="457200" rtl="0" eaLnBrk="1" fontAlgn="auto" latinLnBrk="0" hangingPunct="1">
              <a:lnSpc>
                <a:spcPct val="100000"/>
              </a:lnSpc>
              <a:spcBef>
                <a:spcPts val="0"/>
              </a:spcBef>
              <a:buClrTx/>
              <a:buSzTx/>
              <a:buFontTx/>
              <a:buNone/>
              <a:tabLst/>
              <a:defRPr/>
            </a:pPr>
            <a:endParaRPr lang="en-US" b="0" kern="1200" dirty="0">
              <a:solidFill>
                <a:schemeClr val="tx1"/>
              </a:solidFill>
              <a:effectLst/>
            </a:endParaRPr>
          </a:p>
        </p:txBody>
      </p:sp>
    </p:spTree>
    <p:extLst>
      <p:ext uri="{BB962C8B-B14F-4D97-AF65-F5344CB8AC3E}">
        <p14:creationId xmlns:p14="http://schemas.microsoft.com/office/powerpoint/2010/main" val="1184264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36732" y="2688719"/>
            <a:ext cx="6609493" cy="834496"/>
          </a:xfrm>
        </p:spPr>
        <p:txBody>
          <a:bodyPr anchor="b">
            <a:noAutofit/>
          </a:bodyPr>
          <a:lstStyle>
            <a:lvl1pPr algn="l">
              <a:defRPr sz="4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Subtitle 2"/>
          <p:cNvSpPr>
            <a:spLocks noGrp="1"/>
          </p:cNvSpPr>
          <p:nvPr>
            <p:ph type="subTitle" idx="1"/>
          </p:nvPr>
        </p:nvSpPr>
        <p:spPr>
          <a:xfrm>
            <a:off x="5436733" y="3523215"/>
            <a:ext cx="6056582" cy="418570"/>
          </a:xfrm>
        </p:spPr>
        <p:txBody>
          <a:bodyPr>
            <a:normAutofit/>
          </a:bodyPr>
          <a:lstStyle>
            <a:lvl1pPr marL="0" indent="0" algn="l">
              <a:buNone/>
              <a:defRPr sz="2000" b="0" i="0">
                <a:solidFill>
                  <a:schemeClr val="bg1"/>
                </a:solidFill>
                <a:latin typeface="Amazon Ember Light" charset="0"/>
                <a:ea typeface="Amazon Ember Light" charset="0"/>
                <a:cs typeface="Amazon Ember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aphicFrame>
        <p:nvGraphicFramePr>
          <p:cNvPr id="12" name="Object 11">
            <a:extLst>
              <a:ext uri="{FF2B5EF4-FFF2-40B4-BE49-F238E27FC236}">
                <a16:creationId xmlns:a16="http://schemas.microsoft.com/office/drawing/2014/main" id="{80DEBD7B-5FA9-4992-A601-EB72CF549893}"/>
              </a:ext>
            </a:extLst>
          </p:cNvPr>
          <p:cNvGraphicFramePr>
            <a:graphicFrameLocks noChangeAspect="1"/>
          </p:cNvGraphicFramePr>
          <p:nvPr userDrawn="1">
            <p:extLst>
              <p:ext uri="{D42A27DB-BD31-4B8C-83A1-F6EECF244321}">
                <p14:modId xmlns:p14="http://schemas.microsoft.com/office/powerpoint/2010/main" val="1557464044"/>
              </p:ext>
            </p:extLst>
          </p:nvPr>
        </p:nvGraphicFramePr>
        <p:xfrm>
          <a:off x="12185650" y="25400"/>
          <a:ext cx="9525" cy="6858000"/>
        </p:xfrm>
        <a:graphic>
          <a:graphicData uri="http://schemas.openxmlformats.org/presentationml/2006/ole">
            <mc:AlternateContent xmlns:mc="http://schemas.openxmlformats.org/markup-compatibility/2006">
              <mc:Choice xmlns:v="urn:schemas-microsoft-com:vml" Requires="v">
                <p:oleObj spid="_x0000_s1876" name="Image" r:id="rId4" imgW="12600" imgH="9142560" progId="Photoshop.Image.17">
                  <p:embed/>
                </p:oleObj>
              </mc:Choice>
              <mc:Fallback>
                <p:oleObj name="Image" r:id="rId4" imgW="12600" imgH="9142560" progId="Photoshop.Image.17">
                  <p:embed/>
                  <p:pic>
                    <p:nvPicPr>
                      <p:cNvPr id="0" name=""/>
                      <p:cNvPicPr/>
                      <p:nvPr/>
                    </p:nvPicPr>
                    <p:blipFill>
                      <a:blip r:embed="rId5"/>
                      <a:stretch>
                        <a:fillRect/>
                      </a:stretch>
                    </p:blipFill>
                    <p:spPr>
                      <a:xfrm>
                        <a:off x="12185650" y="25400"/>
                        <a:ext cx="9525" cy="685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120EA26-A6C6-4FDA-A6D6-DC0B8AAABE75}"/>
              </a:ext>
            </a:extLst>
          </p:cNvPr>
          <p:cNvGraphicFramePr>
            <a:graphicFrameLocks noChangeAspect="1"/>
          </p:cNvGraphicFramePr>
          <p:nvPr userDrawn="1">
            <p:extLst>
              <p:ext uri="{D42A27DB-BD31-4B8C-83A1-F6EECF244321}">
                <p14:modId xmlns:p14="http://schemas.microsoft.com/office/powerpoint/2010/main" val="2681500795"/>
              </p:ext>
            </p:extLst>
          </p:nvPr>
        </p:nvGraphicFramePr>
        <p:xfrm>
          <a:off x="12186206" y="0"/>
          <a:ext cx="9525" cy="6858000"/>
        </p:xfrm>
        <a:graphic>
          <a:graphicData uri="http://schemas.openxmlformats.org/presentationml/2006/ole">
            <mc:AlternateContent xmlns:mc="http://schemas.openxmlformats.org/markup-compatibility/2006">
              <mc:Choice xmlns:v="urn:schemas-microsoft-com:vml" Requires="v">
                <p:oleObj spid="_x0000_s1877" name="Image" r:id="rId6" imgW="12600" imgH="9142560" progId="Photoshop.Image.17">
                  <p:embed/>
                </p:oleObj>
              </mc:Choice>
              <mc:Fallback>
                <p:oleObj name="Image" r:id="rId6" imgW="12600" imgH="9142560" progId="Photoshop.Image.17">
                  <p:embed/>
                  <p:pic>
                    <p:nvPicPr>
                      <p:cNvPr id="0" name=""/>
                      <p:cNvPicPr/>
                      <p:nvPr/>
                    </p:nvPicPr>
                    <p:blipFill>
                      <a:blip r:embed="rId5"/>
                      <a:stretch>
                        <a:fillRect/>
                      </a:stretch>
                    </p:blipFill>
                    <p:spPr>
                      <a:xfrm>
                        <a:off x="12186206" y="0"/>
                        <a:ext cx="9525" cy="6858000"/>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21FC890-696E-BD4C-8015-2F8B0D6DEA5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0817" cy="6858000"/>
          </a:xfrm>
          <a:prstGeom prst="rect">
            <a:avLst/>
          </a:prstGeom>
        </p:spPr>
      </p:pic>
    </p:spTree>
    <p:custDataLst>
      <p:tags r:id="rId2"/>
    </p:custDataLst>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32A835-3FFB-B743-AC50-2B2D96EEB0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238538"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p:nvPr>
        </p:nvSpPr>
        <p:spPr>
          <a:xfrm>
            <a:off x="238538" y="1243016"/>
            <a:ext cx="10515600" cy="4913308"/>
          </a:xfrm>
        </p:spPr>
        <p:txBody>
          <a:bodyPr/>
          <a:lstStyle>
            <a:lvl1pPr marL="228600" indent="-228600">
              <a:buFontTx/>
              <a:buBlip>
                <a:blip r:embed="rId3"/>
              </a:buBlip>
              <a:defRPr b="0" i="0">
                <a:solidFill>
                  <a:schemeClr val="bg1"/>
                </a:solidFill>
                <a:latin typeface="Amazon Ember Light" charset="0"/>
                <a:ea typeface="Amazon Ember Light" charset="0"/>
                <a:cs typeface="Amazon Ember Light" charset="0"/>
              </a:defRPr>
            </a:lvl1pPr>
            <a:lvl2pPr marL="685800" indent="-228600">
              <a:buFontTx/>
              <a:buBlip>
                <a:blip r:embed="rId3"/>
              </a:buBlip>
              <a:defRPr b="0" i="0">
                <a:solidFill>
                  <a:schemeClr val="bg1"/>
                </a:solidFill>
                <a:latin typeface="Amazon Ember Light" charset="0"/>
                <a:ea typeface="Amazon Ember Light" charset="0"/>
                <a:cs typeface="Amazon Ember Light" charset="0"/>
              </a:defRPr>
            </a:lvl2pPr>
            <a:lvl3pPr marL="1143000" indent="-228600">
              <a:buFontTx/>
              <a:buBlip>
                <a:blip r:embed="rId3"/>
              </a:buBlip>
              <a:defRPr b="0" i="0">
                <a:solidFill>
                  <a:schemeClr val="bg1"/>
                </a:solidFill>
                <a:latin typeface="Amazon Ember Light" charset="0"/>
                <a:ea typeface="Amazon Ember Light" charset="0"/>
                <a:cs typeface="Amazon Ember Light" charset="0"/>
              </a:defRPr>
            </a:lvl3pPr>
            <a:lvl4pPr marL="1600200" indent="-228600">
              <a:buFontTx/>
              <a:buBlip>
                <a:blip r:embed="rId3"/>
              </a:buBlip>
              <a:defRPr b="0" i="0">
                <a:solidFill>
                  <a:schemeClr val="bg1"/>
                </a:solidFill>
                <a:latin typeface="Amazon Ember Light" charset="0"/>
                <a:ea typeface="Amazon Ember Light" charset="0"/>
                <a:cs typeface="Amazon Ember Light" charset="0"/>
              </a:defRPr>
            </a:lvl4pPr>
            <a:lvl5pPr marL="2057400" indent="-228600">
              <a:buFontTx/>
              <a:buBlip>
                <a:blip r:embed="rId3"/>
              </a:buBlip>
              <a:defRPr b="0" i="0">
                <a:solidFill>
                  <a:schemeClr val="bg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9524"/>
          </a:xfrm>
          <a:prstGeom prst="rect">
            <a:avLst/>
          </a:prstGeom>
        </p:spPr>
      </p:pic>
      <p:sp>
        <p:nvSpPr>
          <p:cNvPr id="2" name="Title 1"/>
          <p:cNvSpPr>
            <a:spLocks noGrp="1"/>
          </p:cNvSpPr>
          <p:nvPr>
            <p:ph type="title"/>
          </p:nvPr>
        </p:nvSpPr>
        <p:spPr>
          <a:xfrm>
            <a:off x="662608" y="2770243"/>
            <a:ext cx="11115261" cy="779463"/>
          </a:xfrm>
        </p:spPr>
        <p:txBody>
          <a:bodyPr>
            <a:noAutofit/>
          </a:bodyPr>
          <a:lstStyle>
            <a:lvl1pPr>
              <a:defRPr sz="6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187789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E0887D-8B2C-9543-836B-B7B4C7266D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98" y="-2237"/>
            <a:ext cx="12237066"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228600" indent="-228600">
              <a:buFontTx/>
              <a:buBlip>
                <a:blip r:embed="rId4"/>
              </a:buBlip>
              <a:defRPr b="0" i="0">
                <a:solidFill>
                  <a:schemeClr val="tx1"/>
                </a:solidFill>
                <a:latin typeface="Amazon Ember Light" charset="0"/>
                <a:ea typeface="Amazon Ember Light" charset="0"/>
                <a:cs typeface="Amazon Ember Light" charset="0"/>
              </a:defRPr>
            </a:lvl1pPr>
            <a:lvl2pPr marL="685800" indent="-228600">
              <a:buFontTx/>
              <a:buBlip>
                <a:blip r:embed="rId4"/>
              </a:buBlip>
              <a:defRPr b="0" i="0">
                <a:solidFill>
                  <a:schemeClr val="tx1"/>
                </a:solidFill>
                <a:latin typeface="Amazon Ember Light" charset="0"/>
                <a:ea typeface="Amazon Ember Light" charset="0"/>
                <a:cs typeface="Amazon Ember Light" charset="0"/>
              </a:defRPr>
            </a:lvl2pPr>
            <a:lvl3pPr marL="1143000" indent="-2286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12193268" cy="6858713"/>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1" name="Object 10">
            <a:extLst>
              <a:ext uri="{FF2B5EF4-FFF2-40B4-BE49-F238E27FC236}">
                <a16:creationId xmlns:a16="http://schemas.microsoft.com/office/drawing/2014/main" id="{203EF237-8DE6-4679-839B-F52D6B83D301}"/>
              </a:ext>
            </a:extLst>
          </p:cNvPr>
          <p:cNvGraphicFramePr>
            <a:graphicFrameLocks noChangeAspect="1"/>
          </p:cNvGraphicFramePr>
          <p:nvPr userDrawn="1">
            <p:extLst/>
          </p:nvPr>
        </p:nvGraphicFramePr>
        <p:xfrm>
          <a:off x="12175800" y="-31440"/>
          <a:ext cx="9525" cy="6858000"/>
        </p:xfrm>
        <a:graphic>
          <a:graphicData uri="http://schemas.openxmlformats.org/presentationml/2006/ole">
            <mc:AlternateContent xmlns:mc="http://schemas.openxmlformats.org/markup-compatibility/2006">
              <mc:Choice xmlns:v="urn:schemas-microsoft-com:vml" Requires="v">
                <p:oleObj spid="_x0000_s3449" name="Image" r:id="rId6" imgW="12600" imgH="9142560" progId="Photoshop.Image.17">
                  <p:embed/>
                </p:oleObj>
              </mc:Choice>
              <mc:Fallback>
                <p:oleObj name="Image" r:id="rId6" imgW="12600" imgH="9142560" progId="Photoshop.Image.17">
                  <p:embed/>
                  <p:pic>
                    <p:nvPicPr>
                      <p:cNvPr id="0" name=""/>
                      <p:cNvPicPr/>
                      <p:nvPr/>
                    </p:nvPicPr>
                    <p:blipFill>
                      <a:blip r:embed="rId7"/>
                      <a:stretch>
                        <a:fillRect/>
                      </a:stretch>
                    </p:blipFill>
                    <p:spPr>
                      <a:xfrm>
                        <a:off x="12175800" y="-31440"/>
                        <a:ext cx="9525" cy="6858000"/>
                      </a:xfrm>
                      <a:prstGeom prst="rect">
                        <a:avLst/>
                      </a:prstGeom>
                    </p:spPr>
                  </p:pic>
                </p:oleObj>
              </mc:Fallback>
            </mc:AlternateContent>
          </a:graphicData>
        </a:graphic>
      </p:graphicFrame>
      <p:sp>
        <p:nvSpPr>
          <p:cNvPr id="10" name="Content Placeholder 2"/>
          <p:cNvSpPr>
            <a:spLocks noGrp="1"/>
          </p:cNvSpPr>
          <p:nvPr>
            <p:ph idx="13"/>
          </p:nvPr>
        </p:nvSpPr>
        <p:spPr>
          <a:xfrm>
            <a:off x="5796169" y="1440305"/>
            <a:ext cx="5075583" cy="4913308"/>
          </a:xfrm>
        </p:spPr>
        <p:txBody>
          <a:bodyPr/>
          <a:lstStyle>
            <a:lvl1pPr marL="228600" indent="-228600">
              <a:buFontTx/>
              <a:buBlip>
                <a:blip r:embed="rId5"/>
              </a:buBlip>
              <a:defRPr b="0" i="0">
                <a:solidFill>
                  <a:schemeClr val="tx1"/>
                </a:solidFill>
                <a:latin typeface="Amazon Ember Light" charset="0"/>
                <a:ea typeface="Amazon Ember Light" charset="0"/>
                <a:cs typeface="Amazon Ember Light" charset="0"/>
              </a:defRPr>
            </a:lvl1pPr>
            <a:lvl2pPr marL="685800" indent="-228600">
              <a:buFontTx/>
              <a:buBlip>
                <a:blip r:embed="rId5"/>
              </a:buBlip>
              <a:defRPr b="0" i="0">
                <a:solidFill>
                  <a:schemeClr val="tx1"/>
                </a:solidFill>
                <a:latin typeface="Amazon Ember Light" charset="0"/>
                <a:ea typeface="Amazon Ember Light" charset="0"/>
                <a:cs typeface="Amazon Ember Light" charset="0"/>
              </a:defRPr>
            </a:lvl2pPr>
            <a:lvl3pPr marL="1143000" indent="-228600">
              <a:buFontTx/>
              <a:buBlip>
                <a:blip r:embed="rId5"/>
              </a:buBlip>
              <a:defRPr b="0" i="0">
                <a:solidFill>
                  <a:schemeClr val="tx1"/>
                </a:solidFill>
                <a:latin typeface="Amazon Ember Light" charset="0"/>
                <a:ea typeface="Amazon Ember Light" charset="0"/>
                <a:cs typeface="Amazon Ember Light" charset="0"/>
              </a:defRPr>
            </a:lvl3pPr>
            <a:lvl4pPr marL="1600200" indent="-228600">
              <a:buFontTx/>
              <a:buBlip>
                <a:blip r:embed="rId5"/>
              </a:buBlip>
              <a:defRPr b="0" i="0">
                <a:solidFill>
                  <a:schemeClr val="tx1"/>
                </a:solidFill>
                <a:latin typeface="Amazon Ember Light" charset="0"/>
                <a:ea typeface="Amazon Ember Light" charset="0"/>
                <a:cs typeface="Amazon Ember Light" charset="0"/>
              </a:defRPr>
            </a:lvl4pPr>
            <a:lvl5pPr marL="2057400" indent="-228600">
              <a:buFontTx/>
              <a:buBlip>
                <a:blip r:embed="rId5"/>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custDataLst>
      <p:tags r:id="rId2"/>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98" y="-2237"/>
            <a:ext cx="1223579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10515600" cy="4913308"/>
          </a:xfrm>
        </p:spPr>
        <p:txBody>
          <a:bodyPr/>
          <a:lstStyle>
            <a:lvl1pPr marL="460375" indent="-460375">
              <a:buFontTx/>
              <a:buBlip>
                <a:blip r:embed="rId3"/>
              </a:buBlip>
              <a:tabLst/>
              <a:defRPr b="0" i="0">
                <a:solidFill>
                  <a:schemeClr val="tx1"/>
                </a:solidFill>
                <a:latin typeface="Amazon Ember Light" charset="0"/>
                <a:ea typeface="Amazon Ember Light" charset="0"/>
                <a:cs typeface="Amazon Ember Light" charset="0"/>
              </a:defRPr>
            </a:lvl1pPr>
            <a:lvl2pPr marL="920750" indent="-463550">
              <a:buFontTx/>
              <a:buBlip>
                <a:blip r:embed="rId3"/>
              </a:buBlip>
              <a:tabLst/>
              <a:defRPr b="0" i="0">
                <a:solidFill>
                  <a:schemeClr val="tx1"/>
                </a:solidFill>
                <a:latin typeface="Amazon Ember Light" charset="0"/>
                <a:ea typeface="Amazon Ember Light" charset="0"/>
                <a:cs typeface="Amazon Ember Light" charset="0"/>
              </a:defRPr>
            </a:lvl2pPr>
            <a:lvl3pPr marL="1381125" indent="-466725">
              <a:buFontTx/>
              <a:buBlip>
                <a:blip r:embed="rId3"/>
              </a:buBlip>
              <a:tabLst/>
              <a:defRPr b="0" i="0">
                <a:solidFill>
                  <a:schemeClr val="tx1"/>
                </a:solidFill>
                <a:latin typeface="Amazon Ember Light" charset="0"/>
                <a:ea typeface="Amazon Ember Light" charset="0"/>
                <a:cs typeface="Amazon Ember Light" charset="0"/>
              </a:defRPr>
            </a:lvl3pPr>
            <a:lvl4pPr marL="1778000" indent="-406400">
              <a:buFontTx/>
              <a:buBlip>
                <a:blip r:embed="rId3"/>
              </a:buBlip>
              <a:tabLst/>
              <a:defRPr b="0" i="0">
                <a:solidFill>
                  <a:schemeClr val="tx1"/>
                </a:solidFill>
                <a:latin typeface="Amazon Ember Light" charset="0"/>
                <a:ea typeface="Amazon Ember Light" charset="0"/>
                <a:cs typeface="Amazon Ember Light" charset="0"/>
              </a:defRPr>
            </a:lvl4pPr>
            <a:lvl5pPr marL="2301875" indent="-473075">
              <a:buFontTx/>
              <a:buBlip>
                <a:blip r:embed="rId3"/>
              </a:buBlip>
              <a:tabLst/>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11473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 y="-2237"/>
            <a:ext cx="12193268"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p:nvPr>
        </p:nvSpPr>
        <p:spPr>
          <a:xfrm>
            <a:off x="23853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3"/>
          </p:nvPr>
        </p:nvSpPr>
        <p:spPr>
          <a:xfrm>
            <a:off x="5796169" y="1440305"/>
            <a:ext cx="5075583" cy="4913308"/>
          </a:xfrm>
        </p:spPr>
        <p:txBody>
          <a:bodyPr/>
          <a:lstStyle>
            <a:lvl1pPr marL="228600" indent="-228600">
              <a:buFontTx/>
              <a:buBlip>
                <a:blip r:embed="rId3"/>
              </a:buBlip>
              <a:defRPr b="0" i="0">
                <a:solidFill>
                  <a:schemeClr val="tx1"/>
                </a:solidFill>
                <a:latin typeface="Amazon Ember Light" charset="0"/>
                <a:ea typeface="Amazon Ember Light" charset="0"/>
                <a:cs typeface="Amazon Ember Light" charset="0"/>
              </a:defRPr>
            </a:lvl1pPr>
            <a:lvl2pPr marL="685800" indent="-228600">
              <a:buFontTx/>
              <a:buBlip>
                <a:blip r:embed="rId3"/>
              </a:buBlip>
              <a:defRPr b="0" i="0">
                <a:solidFill>
                  <a:schemeClr val="tx1"/>
                </a:solidFill>
                <a:latin typeface="Amazon Ember Light" charset="0"/>
                <a:ea typeface="Amazon Ember Light" charset="0"/>
                <a:cs typeface="Amazon Ember Light" charset="0"/>
              </a:defRPr>
            </a:lvl2pPr>
            <a:lvl3pPr marL="1143000" indent="-228600">
              <a:buFontTx/>
              <a:buBlip>
                <a:blip r:embed="rId3"/>
              </a:buBlip>
              <a:defRPr b="0" i="0">
                <a:solidFill>
                  <a:schemeClr val="tx1"/>
                </a:solidFill>
                <a:latin typeface="Amazon Ember Light" charset="0"/>
                <a:ea typeface="Amazon Ember Light" charset="0"/>
                <a:cs typeface="Amazon Ember Light" charset="0"/>
              </a:defRPr>
            </a:lvl3pPr>
            <a:lvl4pPr marL="1600200" indent="-228600">
              <a:buFontTx/>
              <a:buBlip>
                <a:blip r:embed="rId3"/>
              </a:buBlip>
              <a:defRPr b="0" i="0">
                <a:solidFill>
                  <a:schemeClr val="tx1"/>
                </a:solidFill>
                <a:latin typeface="Amazon Ember Light" charset="0"/>
                <a:ea typeface="Amazon Ember Light" charset="0"/>
                <a:cs typeface="Amazon Ember Light" charset="0"/>
              </a:defRPr>
            </a:lvl4pPr>
            <a:lvl5pPr marL="2057400" indent="-228600">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251791"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2018, Amazon Web Services, Inc. or its Affiliates. All rights reserved.</a:t>
            </a:r>
          </a:p>
        </p:txBody>
      </p:sp>
    </p:spTree>
    <p:extLst>
      <p:ext uri="{BB962C8B-B14F-4D97-AF65-F5344CB8AC3E}">
        <p14:creationId xmlns:p14="http://schemas.microsoft.com/office/powerpoint/2010/main" val="388433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8D881-A1FF-A248-B220-002DCF0CB8A4}" type="datetimeFigureOut">
              <a:rPr lang="en-US" smtClean="0"/>
              <a:t>4/9/19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43BFD-8FF7-A343-A8A6-E2338FCE8046}" type="slidenum">
              <a:rPr lang="en-US" smtClean="0"/>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2" r:id="rId4"/>
    <p:sldLayoutId id="2147483674" r:id="rId5"/>
    <p:sldLayoutId id="2147483678" r:id="rId6"/>
    <p:sldLayoutId id="214748367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16.png"/><Relationship Id="rId4" Type="http://schemas.openxmlformats.org/officeDocument/2006/relationships/hyperlink" Target="https://aws.amazon.com/elasticloadbalancing/details/#compar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9.xml"/><Relationship Id="rId7" Type="http://schemas.openxmlformats.org/officeDocument/2006/relationships/image" Target="../media/image20.emf"/><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hyperlink" Target="https://aws.amazon.com/blogs/aws/new-elastic-load-balancing-feature-sticky-session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1.xml"/><Relationship Id="rId7" Type="http://schemas.openxmlformats.org/officeDocument/2006/relationships/image" Target="../media/image20.emf"/><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16.png"/><Relationship Id="rId4" Type="http://schemas.openxmlformats.org/officeDocument/2006/relationships/hyperlink" Target="http://docs.aws.amazon.com/ElasticLoadBalancing/latest/DeveloperGuide/how-elb-works.html"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7.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18.png"/><Relationship Id="rId5" Type="http://schemas.openxmlformats.org/officeDocument/2006/relationships/image" Target="../media/image24.emf"/><Relationship Id="rId4" Type="http://schemas.openxmlformats.org/officeDocument/2006/relationships/image" Target="../media/image20.emf"/><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8.xml"/><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4.emf"/><Relationship Id="rId4" Type="http://schemas.openxmlformats.org/officeDocument/2006/relationships/image" Target="../media/image20.emf"/><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28.png"/><Relationship Id="rId4" Type="http://schemas.openxmlformats.org/officeDocument/2006/relationships/hyperlink" Target="http://www.amazon.co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7.xml"/><Relationship Id="rId7" Type="http://schemas.openxmlformats.org/officeDocument/2006/relationships/image" Target="../media/image38.png"/><Relationship Id="rId12"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emf"/><Relationship Id="rId10" Type="http://schemas.openxmlformats.org/officeDocument/2006/relationships/image" Target="../media/image17.png"/><Relationship Id="rId4" Type="http://schemas.openxmlformats.org/officeDocument/2006/relationships/image" Target="../media/image35.emf"/><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38.xml"/><Relationship Id="rId7" Type="http://schemas.openxmlformats.org/officeDocument/2006/relationships/image" Target="../media/image37.png"/><Relationship Id="rId12"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36.emf"/><Relationship Id="rId11" Type="http://schemas.openxmlformats.org/officeDocument/2006/relationships/image" Target="../media/image17.png"/><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hyperlink" Target="http://docs.aws.amazon.com/Route53/latest/DeveloperGuide/resource-record-sets-choosing-alias-non-alias.html" TargetMode="External"/><Relationship Id="rId3" Type="http://schemas.openxmlformats.org/officeDocument/2006/relationships/notesSlide" Target="../notesSlides/notesSlide39.xml"/><Relationship Id="rId7" Type="http://schemas.openxmlformats.org/officeDocument/2006/relationships/hyperlink" Target="http://docs.aws.amazon.com/Route53/latest/DeveloperGuide/MigratingSubdomain.html" TargetMode="External"/><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hyperlink" Target="http://docs.aws.amazon.com/Route53/latest/DeveloperGuide/CreatingNewSubdomain.html" TargetMode="External"/><Relationship Id="rId5" Type="http://schemas.openxmlformats.org/officeDocument/2006/relationships/hyperlink" Target="http://docs.aws.amazon.com/Route53/latest/DeveloperGuide/MigratingDNS.html" TargetMode="External"/><Relationship Id="rId4" Type="http://schemas.openxmlformats.org/officeDocument/2006/relationships/hyperlink" Target="http://docs.aws.amazon.com/Route53/latest/DeveloperGuide/"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44.xml"/><Relationship Id="rId5" Type="http://schemas.openxmlformats.org/officeDocument/2006/relationships/image" Target="../media/image42.jp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6.png"/><Relationship Id="rId3" Type="http://schemas.openxmlformats.org/officeDocument/2006/relationships/notesSlide" Target="../notesSlides/notesSlide42.xml"/><Relationship Id="rId7" Type="http://schemas.openxmlformats.org/officeDocument/2006/relationships/image" Target="../media/image27.png"/><Relationship Id="rId12" Type="http://schemas.openxmlformats.org/officeDocument/2006/relationships/hyperlink" Target="http://aws.typepad.com/brasil/case-studies/" TargetMode="External"/><Relationship Id="rId2" Type="http://schemas.openxmlformats.org/officeDocument/2006/relationships/slideLayout" Target="../slideLayouts/slideLayout4.xml"/><Relationship Id="rId1" Type="http://schemas.openxmlformats.org/officeDocument/2006/relationships/tags" Target="../tags/tag45.xml"/><Relationship Id="rId6" Type="http://schemas.openxmlformats.org/officeDocument/2006/relationships/image" Target="../media/image44.png"/><Relationship Id="rId11" Type="http://schemas.openxmlformats.org/officeDocument/2006/relationships/image" Target="../media/image17.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20.emf"/><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4.xml"/><Relationship Id="rId7" Type="http://schemas.openxmlformats.org/officeDocument/2006/relationships/image" Target="../media/image48.png"/><Relationship Id="rId12"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18.png"/><Relationship Id="rId11" Type="http://schemas.openxmlformats.org/officeDocument/2006/relationships/image" Target="../media/image52.png"/><Relationship Id="rId5" Type="http://schemas.openxmlformats.org/officeDocument/2006/relationships/image" Target="../media/image20.emf"/><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45.xml"/><Relationship Id="rId7" Type="http://schemas.openxmlformats.org/officeDocument/2006/relationships/image" Target="../media/image18.png"/><Relationship Id="rId12"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48.xml"/><Relationship Id="rId6" Type="http://schemas.openxmlformats.org/officeDocument/2006/relationships/image" Target="../media/image20.emf"/><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46.xml"/><Relationship Id="rId7"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20.emf"/><Relationship Id="rId11" Type="http://schemas.openxmlformats.org/officeDocument/2006/relationships/image" Target="../media/image49.pn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6.png"/><Relationship Id="rId3" Type="http://schemas.openxmlformats.org/officeDocument/2006/relationships/notesSlide" Target="../notesSlides/notesSlide47.xml"/><Relationship Id="rId7" Type="http://schemas.openxmlformats.org/officeDocument/2006/relationships/image" Target="../media/image48.png"/><Relationship Id="rId12" Type="http://schemas.openxmlformats.org/officeDocument/2006/relationships/hyperlink" Target="http://docs.aws.amazon.com/directconnect/latest/UserGuide/getstarted.html" TargetMode="External"/><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18.png"/><Relationship Id="rId11" Type="http://schemas.openxmlformats.org/officeDocument/2006/relationships/image" Target="../media/image49.png"/><Relationship Id="rId5" Type="http://schemas.openxmlformats.org/officeDocument/2006/relationships/image" Target="../media/image20.emf"/><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49.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5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50.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0.emf"/><Relationship Id="rId9"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1.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25.png"/><Relationship Id="rId5" Type="http://schemas.openxmlformats.org/officeDocument/2006/relationships/image" Target="../media/image24.emf"/><Relationship Id="rId10" Type="http://schemas.openxmlformats.org/officeDocument/2006/relationships/image" Target="../media/image58.png"/><Relationship Id="rId4" Type="http://schemas.openxmlformats.org/officeDocument/2006/relationships/image" Target="../media/image20.emf"/><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2.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25.png"/><Relationship Id="rId5" Type="http://schemas.openxmlformats.org/officeDocument/2006/relationships/image" Target="../media/image24.emf"/><Relationship Id="rId10" Type="http://schemas.openxmlformats.org/officeDocument/2006/relationships/image" Target="../media/image58.png"/><Relationship Id="rId4" Type="http://schemas.openxmlformats.org/officeDocument/2006/relationships/image" Target="../media/image20.emf"/><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3.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image" Target="../media/image25.png"/><Relationship Id="rId11" Type="http://schemas.openxmlformats.org/officeDocument/2006/relationships/image" Target="../media/image58.png"/><Relationship Id="rId5" Type="http://schemas.openxmlformats.org/officeDocument/2006/relationships/image" Target="../media/image24.emf"/><Relationship Id="rId10" Type="http://schemas.openxmlformats.org/officeDocument/2006/relationships/image" Target="../media/image60.png"/><Relationship Id="rId4" Type="http://schemas.openxmlformats.org/officeDocument/2006/relationships/image" Target="../media/image20.emf"/><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4.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25.png"/><Relationship Id="rId11" Type="http://schemas.openxmlformats.org/officeDocument/2006/relationships/image" Target="../media/image58.png"/><Relationship Id="rId5" Type="http://schemas.openxmlformats.org/officeDocument/2006/relationships/image" Target="../media/image24.emf"/><Relationship Id="rId10" Type="http://schemas.openxmlformats.org/officeDocument/2006/relationships/image" Target="../media/image60.png"/><Relationship Id="rId4" Type="http://schemas.openxmlformats.org/officeDocument/2006/relationships/image" Target="../media/image20.emf"/><Relationship Id="rId9"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5.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25.png"/><Relationship Id="rId5" Type="http://schemas.openxmlformats.org/officeDocument/2006/relationships/image" Target="../media/image24.emf"/><Relationship Id="rId10" Type="http://schemas.openxmlformats.org/officeDocument/2006/relationships/image" Target="../media/image58.png"/><Relationship Id="rId4" Type="http://schemas.openxmlformats.org/officeDocument/2006/relationships/image" Target="../media/image20.emf"/><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6.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25.png"/><Relationship Id="rId5" Type="http://schemas.openxmlformats.org/officeDocument/2006/relationships/image" Target="../media/image24.emf"/><Relationship Id="rId10" Type="http://schemas.openxmlformats.org/officeDocument/2006/relationships/image" Target="../media/image58.png"/><Relationship Id="rId4" Type="http://schemas.openxmlformats.org/officeDocument/2006/relationships/image" Target="../media/image20.emf"/><Relationship Id="rId9" Type="http://schemas.openxmlformats.org/officeDocument/2006/relationships/image" Target="../media/image60.png"/></Relationships>
</file>

<file path=ppt/slides/_rels/slide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57.xml"/><Relationship Id="rId7"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60.xml"/><Relationship Id="rId6" Type="http://schemas.openxmlformats.org/officeDocument/2006/relationships/image" Target="../media/image25.png"/><Relationship Id="rId11" Type="http://schemas.openxmlformats.org/officeDocument/2006/relationships/image" Target="../media/image54.png"/><Relationship Id="rId5" Type="http://schemas.openxmlformats.org/officeDocument/2006/relationships/image" Target="../media/image24.emf"/><Relationship Id="rId10" Type="http://schemas.openxmlformats.org/officeDocument/2006/relationships/image" Target="../media/image58.png"/><Relationship Id="rId4" Type="http://schemas.openxmlformats.org/officeDocument/2006/relationships/image" Target="../media/image20.emf"/><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1.xml"/><Relationship Id="rId6" Type="http://schemas.openxmlformats.org/officeDocument/2006/relationships/image" Target="../media/image63.png"/><Relationship Id="rId5" Type="http://schemas.openxmlformats.org/officeDocument/2006/relationships/image" Target="../media/image62.gif"/><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A28567E-A37C-9D42-94E0-7D0D0ECDC9D2}"/>
              </a:ext>
            </a:extLst>
          </p:cNvPr>
          <p:cNvSpPr txBox="1">
            <a:spLocks/>
          </p:cNvSpPr>
          <p:nvPr/>
        </p:nvSpPr>
        <p:spPr>
          <a:xfrm>
            <a:off x="5208133" y="1975104"/>
            <a:ext cx="6609493" cy="23834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i="0" kern="1200">
                <a:solidFill>
                  <a:schemeClr val="bg1"/>
                </a:solidFill>
                <a:latin typeface="Amazon Ember Light" charset="0"/>
                <a:ea typeface="Amazon Ember Light" charset="0"/>
                <a:cs typeface="Amazon Ember Light" charset="0"/>
              </a:defRPr>
            </a:lvl1pPr>
          </a:lstStyle>
          <a:p>
            <a:r>
              <a:rPr lang="en-US" sz="5000" dirty="0"/>
              <a:t>Module 3:                    Designing for High Availability – Section I</a:t>
            </a:r>
          </a:p>
        </p:txBody>
      </p:sp>
      <p:sp>
        <p:nvSpPr>
          <p:cNvPr id="8" name="Subtitle 6">
            <a:extLst>
              <a:ext uri="{FF2B5EF4-FFF2-40B4-BE49-F238E27FC236}">
                <a16:creationId xmlns:a16="http://schemas.microsoft.com/office/drawing/2014/main" id="{C092D917-770F-AA4C-8F08-E77C2AB6329B}"/>
              </a:ext>
            </a:extLst>
          </p:cNvPr>
          <p:cNvSpPr>
            <a:spLocks noGrp="1"/>
          </p:cNvSpPr>
          <p:nvPr>
            <p:ph type="subTitle" idx="1"/>
          </p:nvPr>
        </p:nvSpPr>
        <p:spPr>
          <a:xfrm>
            <a:off x="5257831" y="4393458"/>
            <a:ext cx="6056582" cy="929709"/>
          </a:xfrm>
        </p:spPr>
        <p:txBody>
          <a:bodyPr>
            <a:noAutofit/>
          </a:bodyPr>
          <a:lstStyle/>
          <a:p>
            <a:r>
              <a:rPr lang="en-US" sz="2800" dirty="0"/>
              <a:t>High Availability, Scaling, Automating and Decoupling</a:t>
            </a:r>
          </a:p>
        </p:txBody>
      </p:sp>
    </p:spTree>
    <p:custDataLst>
      <p:tags r:id="rId1"/>
    </p:custDataLst>
    <p:extLst>
      <p:ext uri="{BB962C8B-B14F-4D97-AF65-F5344CB8AC3E}">
        <p14:creationId xmlns:p14="http://schemas.microsoft.com/office/powerpoint/2010/main" val="359372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High Availability: Driven by Your Requirements</a:t>
            </a:r>
          </a:p>
        </p:txBody>
      </p:sp>
      <p:sp>
        <p:nvSpPr>
          <p:cNvPr id="3" name="Content Placeholder 2"/>
          <p:cNvSpPr>
            <a:spLocks noGrp="1"/>
          </p:cNvSpPr>
          <p:nvPr>
            <p:ph idx="1"/>
          </p:nvPr>
        </p:nvSpPr>
        <p:spPr>
          <a:xfrm>
            <a:off x="238538" y="1440305"/>
            <a:ext cx="11350487" cy="4913308"/>
          </a:xfrm>
        </p:spPr>
        <p:txBody>
          <a:bodyPr>
            <a:normAutofit/>
          </a:bodyPr>
          <a:lstStyle/>
          <a:p>
            <a:pPr marL="457200" lvl="1" indent="-457200">
              <a:spcBef>
                <a:spcPts val="1800"/>
              </a:spcBef>
            </a:pPr>
            <a:r>
              <a:rPr lang="en-US" sz="2800" dirty="0"/>
              <a:t>Recovery Time Objective (</a:t>
            </a:r>
            <a:r>
              <a:rPr lang="en-US" sz="2800" b="1" dirty="0">
                <a:latin typeface="Amazon Ember" panose="020B0603020204020204" pitchFamily="34" charset="0"/>
                <a:ea typeface="Amazon Ember" panose="020B0603020204020204" pitchFamily="34" charset="0"/>
                <a:cs typeface="Amazon Ember" panose="020B0603020204020204" pitchFamily="34" charset="0"/>
              </a:rPr>
              <a:t>RTO</a:t>
            </a:r>
            <a:r>
              <a:rPr lang="en-US" sz="2800" dirty="0"/>
              <a:t>)</a:t>
            </a:r>
          </a:p>
          <a:p>
            <a:pPr marL="914400" lvl="2" indent="-457200">
              <a:spcBef>
                <a:spcPts val="1800"/>
              </a:spcBef>
            </a:pPr>
            <a:r>
              <a:rPr lang="en-US" sz="2400" dirty="0"/>
              <a:t>How quickly must the system recover?</a:t>
            </a:r>
          </a:p>
          <a:p>
            <a:pPr marL="457200" lvl="1" indent="-457200">
              <a:spcBef>
                <a:spcPts val="1800"/>
              </a:spcBef>
            </a:pPr>
            <a:r>
              <a:rPr lang="en-US" sz="2800" dirty="0"/>
              <a:t>Recovery Point Objective (</a:t>
            </a:r>
            <a:r>
              <a:rPr lang="en-US" sz="2800" b="1" dirty="0">
                <a:latin typeface="Amazon Ember" panose="020B0603020204020204" pitchFamily="34" charset="0"/>
                <a:ea typeface="Amazon Ember" panose="020B0603020204020204" pitchFamily="34" charset="0"/>
                <a:cs typeface="Amazon Ember" panose="020B0603020204020204" pitchFamily="34" charset="0"/>
              </a:rPr>
              <a:t>RPO</a:t>
            </a:r>
            <a:r>
              <a:rPr lang="en-US" sz="2800" dirty="0"/>
              <a:t>)</a:t>
            </a:r>
          </a:p>
          <a:p>
            <a:pPr marL="914400" lvl="2" indent="-457200">
              <a:spcBef>
                <a:spcPts val="1800"/>
              </a:spcBef>
            </a:pPr>
            <a:r>
              <a:rPr lang="en-US" sz="2400" dirty="0"/>
              <a:t>How much data can you afford to lose?</a:t>
            </a:r>
          </a:p>
          <a:p>
            <a:pPr marL="457200" indent="-457200">
              <a:spcBef>
                <a:spcPts val="1800"/>
              </a:spcBef>
            </a:pPr>
            <a:r>
              <a:rPr lang="en-US" dirty="0"/>
              <a:t>How much money do you need to invest to meet those objectives?</a:t>
            </a:r>
          </a:p>
        </p:txBody>
      </p:sp>
      <p:pic>
        <p:nvPicPr>
          <p:cNvPr id="1026" name="Picture 2" descr="281F89DF-462C-46B6-8F35-8EB11A2AD6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689" y="4644030"/>
            <a:ext cx="8034563" cy="160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3845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Availability Factors</a:t>
            </a:r>
          </a:p>
        </p:txBody>
      </p:sp>
      <p:sp>
        <p:nvSpPr>
          <p:cNvPr id="7" name="Content Placeholder 2">
            <a:extLst>
              <a:ext uri="{FF2B5EF4-FFF2-40B4-BE49-F238E27FC236}">
                <a16:creationId xmlns:a16="http://schemas.microsoft.com/office/drawing/2014/main" id="{BA8D855E-98C2-A242-A029-9346EA9BF724}"/>
              </a:ext>
            </a:extLst>
          </p:cNvPr>
          <p:cNvSpPr>
            <a:spLocks noGrp="1"/>
          </p:cNvSpPr>
          <p:nvPr>
            <p:ph idx="1"/>
          </p:nvPr>
        </p:nvSpPr>
        <p:spPr>
          <a:xfrm>
            <a:off x="273838" y="1609268"/>
            <a:ext cx="5292076" cy="4721956"/>
          </a:xfrm>
        </p:spPr>
        <p:txBody>
          <a:bodyPr>
            <a:normAutofit/>
          </a:bodyPr>
          <a:lstStyle/>
          <a:p>
            <a:pPr marL="457200" indent="-457200" algn="just">
              <a:spcBef>
                <a:spcPts val="1200"/>
              </a:spcBef>
            </a:pPr>
            <a:r>
              <a:rPr lang="en-US" b="1" dirty="0">
                <a:solidFill>
                  <a:srgbClr val="FF9933"/>
                </a:solidFill>
                <a:latin typeface="Amazon Ember" charset="0"/>
                <a:ea typeface="Amazon Ember" charset="0"/>
                <a:cs typeface="Amazon Ember" charset="0"/>
              </a:rPr>
              <a:t>Fault tolerance:</a:t>
            </a:r>
          </a:p>
          <a:p>
            <a:pPr marL="457200" lvl="1" indent="0">
              <a:spcBef>
                <a:spcPts val="1200"/>
              </a:spcBef>
              <a:buNone/>
            </a:pPr>
            <a:r>
              <a:rPr lang="en-US" dirty="0"/>
              <a:t>The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built-in redundancy </a:t>
            </a:r>
            <a:r>
              <a:rPr lang="en-US" dirty="0"/>
              <a:t>of an application's components.</a:t>
            </a:r>
          </a:p>
          <a:p>
            <a:pPr marL="457200" lvl="1" indent="0" algn="just">
              <a:spcBef>
                <a:spcPts val="1200"/>
              </a:spcBef>
              <a:buNone/>
            </a:pPr>
            <a:endParaRPr lang="en-US" dirty="0"/>
          </a:p>
          <a:p>
            <a:pPr marL="457200" lvl="1" indent="0" algn="just">
              <a:spcBef>
                <a:spcPts val="1200"/>
              </a:spcBef>
              <a:buNone/>
            </a:pPr>
            <a:endParaRPr lang="en-US" dirty="0"/>
          </a:p>
          <a:p>
            <a:pPr marL="457200" indent="-457200" algn="just">
              <a:spcBef>
                <a:spcPts val="1200"/>
              </a:spcBef>
            </a:pPr>
            <a:r>
              <a:rPr lang="en-US" b="1" dirty="0">
                <a:solidFill>
                  <a:srgbClr val="FF9933"/>
                </a:solidFill>
                <a:latin typeface="Amazon Ember" charset="0"/>
                <a:ea typeface="Amazon Ember" charset="0"/>
                <a:cs typeface="Amazon Ember" charset="0"/>
              </a:rPr>
              <a:t>Recoverability:</a:t>
            </a:r>
          </a:p>
          <a:p>
            <a:pPr marL="457200" lvl="1" indent="0">
              <a:spcBef>
                <a:spcPts val="1200"/>
              </a:spcBef>
              <a:buNone/>
            </a:pPr>
            <a:r>
              <a:rPr lang="en-US" dirty="0"/>
              <a:t>The process, policies, and procedures related to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restoring</a:t>
            </a:r>
            <a:r>
              <a:rPr lang="en-US" b="1" dirty="0">
                <a:solidFill>
                  <a:srgbClr val="0070C0"/>
                </a:solidFill>
              </a:rPr>
              <a: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service</a:t>
            </a:r>
            <a:r>
              <a:rPr lang="en-US" dirty="0"/>
              <a:t> after a catastrophic event.</a:t>
            </a:r>
          </a:p>
          <a:p>
            <a:pPr marL="457200" lvl="1" indent="0" algn="just">
              <a:spcBef>
                <a:spcPts val="1200"/>
              </a:spcBef>
              <a:buNone/>
            </a:pPr>
            <a:endParaRPr lang="en-US" dirty="0"/>
          </a:p>
        </p:txBody>
      </p:sp>
      <p:sp>
        <p:nvSpPr>
          <p:cNvPr id="8" name="Content Placeholder 2">
            <a:extLst>
              <a:ext uri="{FF2B5EF4-FFF2-40B4-BE49-F238E27FC236}">
                <a16:creationId xmlns:a16="http://schemas.microsoft.com/office/drawing/2014/main" id="{706F124C-F301-5240-9D5A-77AD18490EA4}"/>
              </a:ext>
            </a:extLst>
          </p:cNvPr>
          <p:cNvSpPr txBox="1">
            <a:spLocks/>
          </p:cNvSpPr>
          <p:nvPr/>
        </p:nvSpPr>
        <p:spPr>
          <a:xfrm>
            <a:off x="6210809" y="1609268"/>
            <a:ext cx="5417973" cy="4721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gn="just">
              <a:spcBef>
                <a:spcPts val="1200"/>
              </a:spcBef>
            </a:pPr>
            <a:r>
              <a:rPr lang="en-US" b="1">
                <a:solidFill>
                  <a:srgbClr val="FF9933"/>
                </a:solidFill>
                <a:latin typeface="Amazon Ember" charset="0"/>
                <a:ea typeface="Amazon Ember" charset="0"/>
                <a:cs typeface="Amazon Ember" charset="0"/>
              </a:rPr>
              <a:t>Scalability:</a:t>
            </a:r>
          </a:p>
          <a:p>
            <a:pPr marL="457200" lvl="1" indent="0">
              <a:spcBef>
                <a:spcPts val="1200"/>
              </a:spcBef>
              <a:buFontTx/>
              <a:buNone/>
            </a:pPr>
            <a:r>
              <a:rPr lang="en-US"/>
              <a:t>The ability of an application to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accommodate</a:t>
            </a:r>
            <a:r>
              <a:rPr lang="en-US" b="1">
                <a:solidFill>
                  <a:srgbClr val="0070C0"/>
                </a:solidFill>
              </a:rPr>
              <a:t> </a:t>
            </a:r>
            <a:r>
              <a:rPr lang="en-US" b="1">
                <a:solidFill>
                  <a:srgbClr val="0070C0"/>
                </a:solidFill>
                <a:latin typeface="Amazon Ember" panose="020B0603020204020204" pitchFamily="34" charset="0"/>
                <a:ea typeface="Amazon Ember" panose="020B0603020204020204" pitchFamily="34" charset="0"/>
                <a:cs typeface="Amazon Ember" panose="020B0603020204020204" pitchFamily="34" charset="0"/>
              </a:rPr>
              <a:t>growth</a:t>
            </a:r>
            <a:r>
              <a:rPr lang="en-US" b="1">
                <a:solidFill>
                  <a:srgbClr val="0070C0"/>
                </a:solidFill>
              </a:rPr>
              <a:t> </a:t>
            </a:r>
            <a:r>
              <a:rPr lang="en-US"/>
              <a:t>without changing design.</a:t>
            </a:r>
          </a:p>
          <a:p>
            <a:pPr marL="457200" lvl="1" indent="0" algn="just">
              <a:spcBef>
                <a:spcPts val="1200"/>
              </a:spcBef>
              <a:buFontTx/>
              <a:buNone/>
            </a:pPr>
            <a:endParaRPr lang="en-US"/>
          </a:p>
          <a:p>
            <a:pPr marL="457200" lvl="1" indent="0" algn="just">
              <a:spcBef>
                <a:spcPts val="1200"/>
              </a:spcBef>
              <a:buFontTx/>
              <a:buNone/>
            </a:pPr>
            <a:endParaRPr lang="en-US" dirty="0"/>
          </a:p>
        </p:txBody>
      </p:sp>
    </p:spTree>
    <p:custDataLst>
      <p:tags r:id="rId1"/>
    </p:custDataLst>
    <p:extLst>
      <p:ext uri="{BB962C8B-B14F-4D97-AF65-F5344CB8AC3E}">
        <p14:creationId xmlns:p14="http://schemas.microsoft.com/office/powerpoint/2010/main" val="55728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HA vs. HA on AWS</a:t>
            </a:r>
          </a:p>
        </p:txBody>
      </p:sp>
      <p:sp>
        <p:nvSpPr>
          <p:cNvPr id="4" name="Text Placeholder 2"/>
          <p:cNvSpPr txBox="1">
            <a:spLocks/>
          </p:cNvSpPr>
          <p:nvPr/>
        </p:nvSpPr>
        <p:spPr>
          <a:xfrm>
            <a:off x="260208" y="1417404"/>
            <a:ext cx="11328817" cy="5127797"/>
          </a:xfrm>
          <a:prstGeom prst="rect">
            <a:avLst/>
          </a:prstGeom>
        </p:spPr>
        <p:txBody>
          <a:bodyPr>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defTabSz="914400">
              <a:lnSpc>
                <a:spcPct val="90000"/>
              </a:lnSpc>
              <a:spcBef>
                <a:spcPts val="1200"/>
              </a:spcBef>
              <a:buBlip>
                <a:blip r:embed="rId5"/>
              </a:buBlip>
            </a:pPr>
            <a:r>
              <a:rPr lang="en-US" sz="2800" dirty="0">
                <a:latin typeface="Amazon Ember Light" charset="0"/>
                <a:ea typeface="Amazon Ember Light" charset="0"/>
                <a:cs typeface="Amazon Ember Light" charset="0"/>
              </a:rPr>
              <a:t>In traditional, on-premises IT, high availability:</a:t>
            </a:r>
          </a:p>
          <a:p>
            <a:pPr marL="801688" lvl="1" indent="-457200" defTabSz="914400">
              <a:lnSpc>
                <a:spcPct val="90000"/>
              </a:lnSpc>
              <a:spcBef>
                <a:spcPts val="1200"/>
              </a:spcBef>
              <a:buBlip>
                <a:blip r:embed="rId5"/>
              </a:buBlip>
            </a:pPr>
            <a:r>
              <a:rPr lang="en-US" sz="2400" dirty="0">
                <a:latin typeface="Amazon Ember Light" charset="0"/>
                <a:ea typeface="Amazon Ember Light" charset="0"/>
                <a:cs typeface="Amazon Ember Light" charset="0"/>
              </a:rPr>
              <a:t>Is very expensive</a:t>
            </a:r>
          </a:p>
          <a:p>
            <a:pPr marL="801688" lvl="1" indent="-457200" defTabSz="914400">
              <a:lnSpc>
                <a:spcPct val="90000"/>
              </a:lnSpc>
              <a:spcBef>
                <a:spcPts val="1200"/>
              </a:spcBef>
              <a:buBlip>
                <a:blip r:embed="rId5"/>
              </a:buBlip>
            </a:pPr>
            <a:r>
              <a:rPr lang="en-US" sz="2400" dirty="0">
                <a:latin typeface="Amazon Ember Light" charset="0"/>
                <a:ea typeface="Amazon Ember Light" charset="0"/>
                <a:cs typeface="Amazon Ember Light" charset="0"/>
              </a:rPr>
              <a:t>Is suitable only for absolutely mission-critical applications</a:t>
            </a:r>
          </a:p>
          <a:p>
            <a:pPr marL="457200" indent="-457200" defTabSz="914400">
              <a:lnSpc>
                <a:spcPct val="90000"/>
              </a:lnSpc>
              <a:spcBef>
                <a:spcPts val="1200"/>
              </a:spcBef>
              <a:buBlip>
                <a:blip r:embed="rId5"/>
              </a:buBlip>
            </a:pPr>
            <a:r>
              <a:rPr lang="en-US" sz="2800" dirty="0">
                <a:latin typeface="Amazon Ember Light" charset="0"/>
                <a:ea typeface="Amazon Ember Light" charset="0"/>
                <a:cs typeface="Amazon Ember Light" charset="0"/>
              </a:rPr>
              <a:t>AWS expands availability and recoverability options by enabling you to use:</a:t>
            </a:r>
          </a:p>
          <a:p>
            <a:pPr marL="738187" lvl="2" indent="-457200" defTabSz="914400">
              <a:lnSpc>
                <a:spcPct val="90000"/>
              </a:lnSpc>
              <a:spcBef>
                <a:spcPts val="1200"/>
              </a:spcBef>
              <a:buClr>
                <a:schemeClr val="bg2">
                  <a:lumMod val="10000"/>
                </a:schemeClr>
              </a:buClr>
              <a:buBlip>
                <a:blip r:embed="rId5"/>
              </a:buBlip>
            </a:pPr>
            <a:r>
              <a:rPr lang="en-US" sz="2400" dirty="0">
                <a:latin typeface="Amazon Ember Light" charset="0"/>
                <a:ea typeface="Amazon Ember Light" charset="0"/>
                <a:cs typeface="Amazon Ember Light" charset="0"/>
              </a:rPr>
              <a:t>Multiple servers </a:t>
            </a:r>
          </a:p>
          <a:p>
            <a:pPr marL="738187" lvl="2" indent="-457200" defTabSz="914400">
              <a:lnSpc>
                <a:spcPct val="90000"/>
              </a:lnSpc>
              <a:spcBef>
                <a:spcPts val="1200"/>
              </a:spcBef>
              <a:buClr>
                <a:schemeClr val="bg2">
                  <a:lumMod val="10000"/>
                </a:schemeClr>
              </a:buClr>
              <a:buBlip>
                <a:blip r:embed="rId5"/>
              </a:buBlip>
            </a:pPr>
            <a:r>
              <a:rPr lang="en-US" sz="2400" dirty="0">
                <a:latin typeface="Amazon Ember Light" charset="0"/>
                <a:ea typeface="Amazon Ember Light" charset="0"/>
                <a:cs typeface="Amazon Ember Light" charset="0"/>
              </a:rPr>
              <a:t>Isolated redundant data centers within each Availability Zone</a:t>
            </a:r>
          </a:p>
          <a:p>
            <a:pPr marL="738187" lvl="2" indent="-457200" defTabSz="914400">
              <a:lnSpc>
                <a:spcPct val="90000"/>
              </a:lnSpc>
              <a:spcBef>
                <a:spcPts val="1200"/>
              </a:spcBef>
              <a:buClr>
                <a:schemeClr val="bg2">
                  <a:lumMod val="10000"/>
                </a:schemeClr>
              </a:buClr>
              <a:buBlip>
                <a:blip r:embed="rId5"/>
              </a:buBlip>
            </a:pPr>
            <a:r>
              <a:rPr lang="en-US" sz="2400" dirty="0">
                <a:latin typeface="Amazon Ember Light" charset="0"/>
                <a:ea typeface="Amazon Ember Light" charset="0"/>
                <a:cs typeface="Amazon Ember Light" charset="0"/>
              </a:rPr>
              <a:t>Multiple Availability Zones within each region</a:t>
            </a:r>
          </a:p>
          <a:p>
            <a:pPr marL="738187" lvl="2" indent="-457200" defTabSz="914400">
              <a:lnSpc>
                <a:spcPct val="90000"/>
              </a:lnSpc>
              <a:spcBef>
                <a:spcPts val="1200"/>
              </a:spcBef>
              <a:buClr>
                <a:schemeClr val="bg2">
                  <a:lumMod val="10000"/>
                </a:schemeClr>
              </a:buClr>
              <a:buBlip>
                <a:blip r:embed="rId5"/>
              </a:buBlip>
            </a:pPr>
            <a:r>
              <a:rPr lang="en-US" sz="2400" dirty="0">
                <a:latin typeface="Amazon Ember Light" charset="0"/>
                <a:ea typeface="Amazon Ember Light" charset="0"/>
                <a:cs typeface="Amazon Ember Light" charset="0"/>
              </a:rPr>
              <a:t>Regions across the globe</a:t>
            </a:r>
          </a:p>
          <a:p>
            <a:pPr marL="738187" lvl="2" indent="-457200" defTabSz="914400">
              <a:lnSpc>
                <a:spcPct val="90000"/>
              </a:lnSpc>
              <a:spcBef>
                <a:spcPts val="1200"/>
              </a:spcBef>
              <a:buClr>
                <a:schemeClr val="bg2">
                  <a:lumMod val="10000"/>
                </a:schemeClr>
              </a:buClr>
              <a:buBlip>
                <a:blip r:embed="rId5"/>
              </a:buBlip>
            </a:pPr>
            <a:r>
              <a:rPr lang="en-US" sz="2400" dirty="0">
                <a:latin typeface="Amazon Ember Light" charset="0"/>
                <a:ea typeface="Amazon Ember Light" charset="0"/>
                <a:cs typeface="Amazon Ember Light" charset="0"/>
              </a:rPr>
              <a:t>Fault-tolerant services</a:t>
            </a:r>
          </a:p>
        </p:txBody>
      </p:sp>
    </p:spTree>
    <p:custDataLst>
      <p:tags r:id="rId1"/>
    </p:custDataLst>
    <p:extLst>
      <p:ext uri="{BB962C8B-B14F-4D97-AF65-F5344CB8AC3E}">
        <p14:creationId xmlns:p14="http://schemas.microsoft.com/office/powerpoint/2010/main" val="399967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 and AWS Regions</a:t>
            </a:r>
          </a:p>
        </p:txBody>
      </p:sp>
      <p:sp>
        <p:nvSpPr>
          <p:cNvPr id="3" name="Content Placeholder 2"/>
          <p:cNvSpPr>
            <a:spLocks noGrp="1"/>
          </p:cNvSpPr>
          <p:nvPr>
            <p:ph idx="1"/>
          </p:nvPr>
        </p:nvSpPr>
        <p:spPr>
          <a:xfrm>
            <a:off x="258419" y="1612001"/>
            <a:ext cx="5078511" cy="4913308"/>
          </a:xfrm>
        </p:spPr>
        <p:txBody>
          <a:bodyPr/>
          <a:lstStyle/>
          <a:p>
            <a:pPr marL="457200" indent="-457200"/>
            <a:r>
              <a:rPr lang="en-US" dirty="0"/>
              <a:t>Multi-region deployment                                             increases:</a:t>
            </a:r>
          </a:p>
          <a:p>
            <a:pPr marL="914400" lvl="2" indent="-457200">
              <a:spcBef>
                <a:spcPts val="1000"/>
              </a:spcBef>
            </a:pPr>
            <a:r>
              <a:rPr lang="en-US" sz="2400" dirty="0"/>
              <a:t>Availability</a:t>
            </a:r>
          </a:p>
          <a:p>
            <a:pPr marL="914400" lvl="2" indent="-457200">
              <a:spcBef>
                <a:spcPts val="1000"/>
              </a:spcBef>
            </a:pPr>
            <a:r>
              <a:rPr lang="en-US" sz="2400" dirty="0"/>
              <a:t>Cost</a:t>
            </a:r>
          </a:p>
          <a:p>
            <a:pPr marL="914400" lvl="2" indent="-457200">
              <a:spcBef>
                <a:spcPts val="1000"/>
              </a:spcBef>
            </a:pPr>
            <a:r>
              <a:rPr lang="en-US" sz="2400" dirty="0"/>
              <a:t>Complexity</a:t>
            </a:r>
          </a:p>
        </p:txBody>
      </p:sp>
      <p:sp>
        <p:nvSpPr>
          <p:cNvPr id="6" name="Rectangle 5"/>
          <p:cNvSpPr/>
          <p:nvPr/>
        </p:nvSpPr>
        <p:spPr>
          <a:xfrm>
            <a:off x="806861" y="5099847"/>
            <a:ext cx="11187535" cy="1118383"/>
          </a:xfrm>
          <a:prstGeom prst="rect">
            <a:avLst/>
          </a:prstGeom>
        </p:spPr>
        <p:txBody>
          <a:bodyPr wrap="square">
            <a:spAutoFit/>
          </a:bodyPr>
          <a:lstStyle/>
          <a:p>
            <a:pPr marL="0" lvl="1"/>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Default to a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single region</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 unless multi-region deployment is necessary. </a:t>
            </a:r>
          </a:p>
          <a:p>
            <a:pPr marL="0" lvl="1">
              <a:spcBef>
                <a:spcPts val="1600"/>
              </a:spcBef>
              <a:spcAft>
                <a:spcPts val="1600"/>
              </a:spcAft>
            </a:pP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If you use a single region, </a:t>
            </a: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multi-AZ is the bare minimum </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HA solution.</a:t>
            </a:r>
          </a:p>
        </p:txBody>
      </p:sp>
      <p:pic>
        <p:nvPicPr>
          <p:cNvPr id="90" name="Picture 89">
            <a:extLst>
              <a:ext uri="{FF2B5EF4-FFF2-40B4-BE49-F238E27FC236}">
                <a16:creationId xmlns:a16="http://schemas.microsoft.com/office/drawing/2014/main" id="{B4C7AA55-EE39-7C49-A1EF-F66A7D74A59F}"/>
              </a:ext>
            </a:extLst>
          </p:cNvPr>
          <p:cNvPicPr>
            <a:picLocks noChangeAspect="1"/>
          </p:cNvPicPr>
          <p:nvPr/>
        </p:nvPicPr>
        <p:blipFill>
          <a:blip r:embed="rId4"/>
          <a:stretch>
            <a:fillRect/>
          </a:stretch>
        </p:blipFill>
        <p:spPr>
          <a:xfrm>
            <a:off x="5090661" y="1612001"/>
            <a:ext cx="6263139" cy="3443834"/>
          </a:xfrm>
          <a:prstGeom prst="rect">
            <a:avLst/>
          </a:prstGeom>
        </p:spPr>
      </p:pic>
    </p:spTree>
    <p:custDataLst>
      <p:tags r:id="rId1"/>
    </p:custDataLst>
    <p:extLst>
      <p:ext uri="{BB962C8B-B14F-4D97-AF65-F5344CB8AC3E}">
        <p14:creationId xmlns:p14="http://schemas.microsoft.com/office/powerpoint/2010/main" val="292290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7144100" y="1401953"/>
            <a:ext cx="4774823" cy="4572421"/>
          </a:xfrm>
          <a:prstGeom prst="roundRect">
            <a:avLst>
              <a:gd name="adj" fmla="val 4347"/>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ounded Rectangle 2"/>
          <p:cNvSpPr/>
          <p:nvPr/>
        </p:nvSpPr>
        <p:spPr>
          <a:xfrm>
            <a:off x="291524" y="1401953"/>
            <a:ext cx="6610261" cy="4572421"/>
          </a:xfrm>
          <a:prstGeom prst="roundRect">
            <a:avLst>
              <a:gd name="adj" fmla="val 4347"/>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itle 1"/>
          <p:cNvSpPr>
            <a:spLocks noGrp="1"/>
          </p:cNvSpPr>
          <p:nvPr>
            <p:ph type="title"/>
          </p:nvPr>
        </p:nvSpPr>
        <p:spPr/>
        <p:txBody>
          <a:bodyPr/>
          <a:lstStyle/>
          <a:p>
            <a:r>
              <a:rPr lang="en-US" dirty="0"/>
              <a:t>AWS Services and High Availability</a:t>
            </a:r>
          </a:p>
        </p:txBody>
      </p:sp>
      <p:sp>
        <p:nvSpPr>
          <p:cNvPr id="2" name="Text Placeholder 1"/>
          <p:cNvSpPr>
            <a:spLocks noGrp="1"/>
          </p:cNvSpPr>
          <p:nvPr>
            <p:ph idx="1"/>
          </p:nvPr>
        </p:nvSpPr>
        <p:spPr>
          <a:xfrm>
            <a:off x="2247280" y="6038291"/>
            <a:ext cx="2812774" cy="507765"/>
          </a:xfrm>
        </p:spPr>
        <p:txBody>
          <a:bodyPr vert="horz" lIns="121920" tIns="60960" rIns="121920" bIns="60960" rtlCol="0">
            <a:noAutofit/>
          </a:bodyPr>
          <a:lstStyle/>
          <a:p>
            <a:pPr marL="0" indent="0" algn="ctr">
              <a:spcBef>
                <a:spcPct val="20000"/>
              </a:spcBef>
              <a:buNone/>
            </a:pPr>
            <a:r>
              <a:rPr lang="en-GB" sz="1867"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Inherently HA services</a:t>
            </a:r>
            <a:endParaRPr lang="en-US" sz="1867" b="1" dirty="0">
              <a:solidFill>
                <a:srgbClr val="FF66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p:cNvSpPr txBox="1"/>
          <p:nvPr/>
        </p:nvSpPr>
        <p:spPr>
          <a:xfrm>
            <a:off x="7121085" y="6042287"/>
            <a:ext cx="4820852" cy="379604"/>
          </a:xfrm>
          <a:prstGeom prst="rect">
            <a:avLst/>
          </a:prstGeom>
        </p:spPr>
        <p:txBody>
          <a:bodyPr vert="horz" lIns="121920" tIns="60960" rIns="121920" bIns="60960" rtlCol="0">
            <a:noAutofit/>
          </a:bodyPr>
          <a:lstStyle>
            <a:lvl1pPr indent="0" algn="ctr">
              <a:spcBef>
                <a:spcPct val="20000"/>
              </a:spcBef>
              <a:buFontTx/>
              <a:buNone/>
              <a:defRPr sz="1400" b="1" i="0">
                <a:cs typeface="Arial"/>
              </a:defRPr>
            </a:lvl1pPr>
            <a:lvl2pPr marL="344488" indent="-341313">
              <a:spcBef>
                <a:spcPct val="20000"/>
              </a:spcBef>
              <a:buClr>
                <a:schemeClr val="accent1"/>
              </a:buClr>
              <a:buSzPct val="125000"/>
              <a:buFontTx/>
              <a:buBlip>
                <a:blip r:embed="rId4"/>
              </a:buBlip>
              <a:defRPr sz="1600" b="0" i="0">
                <a:latin typeface="Arial"/>
                <a:cs typeface="Arial"/>
              </a:defRPr>
            </a:lvl2pPr>
            <a:lvl3pPr marL="625475" indent="-282575">
              <a:spcBef>
                <a:spcPct val="20000"/>
              </a:spcBef>
              <a:buClr>
                <a:schemeClr val="accent1"/>
              </a:buClr>
              <a:buFont typeface="Wingdings" panose="05000000000000000000" pitchFamily="2" charset="2"/>
              <a:buChar char="Ø"/>
              <a:defRPr sz="1600" b="0" i="0" baseline="0">
                <a:latin typeface="Arial"/>
                <a:cs typeface="Arial"/>
              </a:defRPr>
            </a:lvl3pPr>
            <a:lvl4pPr marL="914400" indent="-222250">
              <a:spcBef>
                <a:spcPct val="20000"/>
              </a:spcBef>
              <a:buClr>
                <a:schemeClr val="accent1"/>
              </a:buClr>
              <a:buFont typeface="Arial" panose="020B0604020202020204" pitchFamily="34" charset="0"/>
              <a:buChar char="•"/>
              <a:defRPr sz="1600" b="0" i="0">
                <a:latin typeface="Arial"/>
                <a:cs typeface="Arial"/>
              </a:defRPr>
            </a:lvl4pPr>
            <a:lvl5pPr marL="2057400" indent="-228600">
              <a:spcBef>
                <a:spcPct val="20000"/>
              </a:spcBef>
              <a:buFont typeface="Arial"/>
              <a:buChar char="»"/>
              <a:defRPr sz="1600" b="0" i="0">
                <a:solidFill>
                  <a:srgbClr val="595A5D"/>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GB" sz="1867" dirty="0">
                <a:solidFill>
                  <a:srgbClr val="FF6600"/>
                </a:solidFill>
                <a:latin typeface="Amazon Ember" panose="020B0603020204020204" pitchFamily="34" charset="0"/>
                <a:ea typeface="Amazon Ember" panose="020B0603020204020204" pitchFamily="34" charset="0"/>
                <a:cs typeface="Amazon Ember" panose="020B0603020204020204" pitchFamily="34" charset="0"/>
              </a:rPr>
              <a:t>HA with the right architecture</a:t>
            </a:r>
            <a:endParaRPr lang="en-US" sz="1867" dirty="0">
              <a:solidFill>
                <a:srgbClr val="FF66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388009" y="1428264"/>
            <a:ext cx="6531317" cy="4397523"/>
          </a:xfrm>
          <a:prstGeom prst="rect">
            <a:avLst/>
          </a:prstGeom>
          <a:noFill/>
        </p:spPr>
        <p:txBody>
          <a:bodyPr wrap="square" lIns="91452" tIns="45727" rIns="91452" bIns="45727" numCol="2" rtlCol="0">
            <a:noAutofit/>
          </a:bodyPr>
          <a:lstStyle/>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S3 and Amazon Glacier</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DynamoDB</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CloudFront</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SWF</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SQS</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SNS</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SES</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Route 53</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Elastic Load Balancing</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IAM</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CloudWatch</a:t>
            </a:r>
          </a:p>
          <a:p>
            <a:pPr marL="609585" indent="-306910">
              <a:spcBef>
                <a:spcPts val="1200"/>
              </a:spcBef>
              <a:buClr>
                <a:srgbClr val="00B050"/>
              </a:buClr>
              <a:buSzPct val="115000"/>
              <a:buFont typeface="Webdings" pitchFamily="18" charset="2"/>
              <a:buChar char=""/>
            </a:pPr>
            <a:endPar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609585" indent="-306910">
              <a:spcBef>
                <a:spcPts val="1200"/>
              </a:spcBef>
              <a:buClr>
                <a:srgbClr val="00B050"/>
              </a:buClr>
              <a:buSzPct val="115000"/>
              <a:buFont typeface="Webdings" pitchFamily="18" charset="2"/>
              <a:buChar char=""/>
            </a:pPr>
            <a:endPar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CloudSearch</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Data Pipeline</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Kinesis</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Elastic File System</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CloudFormation</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WorkMail</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Directory Service</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Lambda</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EBS</a:t>
            </a:r>
          </a:p>
          <a:p>
            <a:pPr marL="609585" indent="-306910">
              <a:spcBef>
                <a:spcPts val="1200"/>
              </a:spcBef>
              <a:buClr>
                <a:srgbClr val="00B050"/>
              </a:buClr>
              <a:buSzPct val="115000"/>
              <a:buFont typeface="Webdings" pitchFamily="18" charset="2"/>
              <a:buChar char=""/>
            </a:pPr>
            <a:r>
              <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RDS</a:t>
            </a:r>
          </a:p>
          <a:p>
            <a:pPr marL="609585" indent="-306910">
              <a:spcBef>
                <a:spcPts val="1200"/>
              </a:spcBef>
              <a:buClr>
                <a:srgbClr val="00B050"/>
              </a:buClr>
              <a:buSzPct val="115000"/>
              <a:buFont typeface="Webdings" pitchFamily="18" charset="2"/>
              <a:buChar char=""/>
            </a:pPr>
            <a:endPar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331824">
              <a:spcBef>
                <a:spcPts val="1200"/>
              </a:spcBef>
              <a:buClr>
                <a:srgbClr val="00B050"/>
              </a:buClr>
              <a:buSzPct val="115000"/>
            </a:pPr>
            <a:endPar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795424" indent="-463600">
              <a:spcBef>
                <a:spcPts val="1200"/>
              </a:spcBef>
              <a:buClr>
                <a:srgbClr val="00B050"/>
              </a:buClr>
              <a:buSzPct val="115000"/>
              <a:buFont typeface="Webdings" pitchFamily="18" charset="2"/>
              <a:buChar char=""/>
            </a:pPr>
            <a:endParaRPr lang="en-GB"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p:cNvSpPr txBox="1"/>
          <p:nvPr/>
        </p:nvSpPr>
        <p:spPr>
          <a:xfrm>
            <a:off x="7401742" y="1623653"/>
            <a:ext cx="4449576" cy="3956543"/>
          </a:xfrm>
          <a:prstGeom prst="rect">
            <a:avLst/>
          </a:prstGeom>
          <a:noFill/>
        </p:spPr>
        <p:txBody>
          <a:bodyPr wrap="square" lIns="91452" tIns="45727" rIns="91452" bIns="45727" rtlCol="0">
            <a:noAutofit/>
          </a:bodyPr>
          <a:lstStyle/>
          <a:p>
            <a:pPr marL="304792" indent="-304792">
              <a:spcBef>
                <a:spcPts val="1200"/>
              </a:spcBef>
              <a:buClr>
                <a:schemeClr val="accent1"/>
              </a:buClr>
              <a:buSzPct val="80000"/>
              <a:buFont typeface="Webdings" pitchFamily="18" charset="2"/>
              <a:buChar char="4"/>
            </a:pPr>
            <a:r>
              <a:rPr lang="en-GB" sz="18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EC2</a:t>
            </a:r>
          </a:p>
          <a:p>
            <a:pPr marL="304792" indent="-304792">
              <a:spcBef>
                <a:spcPts val="1200"/>
              </a:spcBef>
              <a:buClr>
                <a:schemeClr val="accent1"/>
              </a:buClr>
              <a:buSzPct val="80000"/>
              <a:buFont typeface="Webdings" pitchFamily="18" charset="2"/>
              <a:buChar char="4"/>
            </a:pPr>
            <a:r>
              <a:rPr lang="en-GB" sz="18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VPC</a:t>
            </a:r>
          </a:p>
          <a:p>
            <a:pPr marL="304792" indent="-304792">
              <a:spcBef>
                <a:spcPts val="1200"/>
              </a:spcBef>
              <a:buClr>
                <a:schemeClr val="accent1"/>
              </a:buClr>
              <a:buSzPct val="80000"/>
              <a:buFont typeface="Webdings" pitchFamily="18" charset="2"/>
              <a:buChar char="4"/>
            </a:pPr>
            <a:r>
              <a:rPr lang="en-GB" sz="18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Redshift</a:t>
            </a:r>
          </a:p>
          <a:p>
            <a:pPr marL="304792" indent="-304792">
              <a:spcBef>
                <a:spcPts val="1200"/>
              </a:spcBef>
              <a:buClr>
                <a:schemeClr val="accent1"/>
              </a:buClr>
              <a:buSzPct val="80000"/>
              <a:buFont typeface="Webdings" pitchFamily="18" charset="2"/>
              <a:buChar char="4"/>
            </a:pPr>
            <a:r>
              <a:rPr lang="en-GB" sz="18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ElastiCache</a:t>
            </a:r>
          </a:p>
          <a:p>
            <a:pPr marL="304792" indent="-304792">
              <a:spcBef>
                <a:spcPts val="1200"/>
              </a:spcBef>
              <a:buClr>
                <a:schemeClr val="accent1"/>
              </a:buClr>
              <a:buSzPct val="80000"/>
              <a:buFont typeface="Webdings" pitchFamily="18" charset="2"/>
              <a:buChar char="4"/>
            </a:pPr>
            <a:r>
              <a:rPr lang="en-GB" sz="18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AWS Direct Connect</a:t>
            </a:r>
          </a:p>
          <a:p>
            <a:pPr>
              <a:spcBef>
                <a:spcPts val="1200"/>
              </a:spcBef>
              <a:buClr>
                <a:schemeClr val="accent1"/>
              </a:buClr>
              <a:buSzPct val="80000"/>
            </a:pPr>
            <a:endParaRPr lang="en-GB" sz="1867"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1200"/>
              </a:spcBef>
              <a:buClr>
                <a:schemeClr val="accent1"/>
              </a:buClr>
              <a:buSzPct val="80000"/>
            </a:pPr>
            <a:endParaRPr lang="en-GB" sz="1867"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1200"/>
              </a:spcBef>
              <a:buClr>
                <a:schemeClr val="accent1"/>
              </a:buClr>
              <a:buSzPct val="80000"/>
            </a:pPr>
            <a:endParaRPr lang="en-GB" sz="1867"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1200"/>
              </a:spcBef>
              <a:buClr>
                <a:schemeClr val="accent1"/>
              </a:buClr>
              <a:buSzPct val="80000"/>
            </a:pPr>
            <a:r>
              <a:rPr lang="en-GB" sz="1867"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t>
            </a:r>
            <a:r>
              <a:rPr lang="en-US" sz="1867" b="1" dirty="0">
                <a:latin typeface="Amazon Ember" panose="020B0603020204020204" pitchFamily="34" charset="0"/>
                <a:ea typeface="Amazon Ember" panose="020B0603020204020204" pitchFamily="34" charset="0"/>
                <a:cs typeface="Amazon Ember" panose="020B0603020204020204" pitchFamily="34" charset="0"/>
              </a:rPr>
              <a:t>Not all services are listed here.  </a:t>
            </a:r>
          </a:p>
        </p:txBody>
      </p:sp>
    </p:spTree>
    <p:custDataLst>
      <p:tags r:id="rId1"/>
    </p:custDataLst>
    <p:extLst>
      <p:ext uri="{BB962C8B-B14F-4D97-AF65-F5344CB8AC3E}">
        <p14:creationId xmlns:p14="http://schemas.microsoft.com/office/powerpoint/2010/main" val="239242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 (ELB)</a:t>
            </a:r>
            <a:endParaRPr lang="en-US" dirty="0">
              <a:solidFill>
                <a:schemeClr val="tx1"/>
              </a:solidFill>
            </a:endParaRPr>
          </a:p>
        </p:txBody>
      </p:sp>
      <p:sp>
        <p:nvSpPr>
          <p:cNvPr id="3" name="Rectangle 2"/>
          <p:cNvSpPr/>
          <p:nvPr/>
        </p:nvSpPr>
        <p:spPr>
          <a:xfrm>
            <a:off x="774625" y="4759550"/>
            <a:ext cx="10698529" cy="954107"/>
          </a:xfrm>
          <a:prstGeom prst="rect">
            <a:avLst/>
          </a:prstGeom>
        </p:spPr>
        <p:txBody>
          <a:bodyPr wrap="square">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 managed load balancing service that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distributes incoming application traffic</a:t>
            </a:r>
            <a:r>
              <a:rPr lang="en-US" sz="2800" b="1"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across multiple Amazon EC2 instances.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3239" y="1866907"/>
            <a:ext cx="1881303" cy="2257567"/>
          </a:xfrm>
          <a:prstGeom prst="rect">
            <a:avLst/>
          </a:prstGeom>
          <a:ln>
            <a:noFill/>
          </a:ln>
          <a:effectLst/>
        </p:spPr>
      </p:pic>
    </p:spTree>
    <p:custDataLst>
      <p:tags r:id="rId1"/>
    </p:custDataLst>
    <p:extLst>
      <p:ext uri="{BB962C8B-B14F-4D97-AF65-F5344CB8AC3E}">
        <p14:creationId xmlns:p14="http://schemas.microsoft.com/office/powerpoint/2010/main" val="426903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Load Balancing Solution</a:t>
            </a:r>
          </a:p>
        </p:txBody>
      </p:sp>
      <p:sp>
        <p:nvSpPr>
          <p:cNvPr id="3" name="Content Placeholder 2"/>
          <p:cNvSpPr>
            <a:spLocks noGrp="1"/>
          </p:cNvSpPr>
          <p:nvPr>
            <p:ph idx="1"/>
          </p:nvPr>
        </p:nvSpPr>
        <p:spPr>
          <a:xfrm>
            <a:off x="238539" y="1440305"/>
            <a:ext cx="11340548" cy="4913308"/>
          </a:xfrm>
        </p:spPr>
        <p:txBody>
          <a:bodyPr>
            <a:normAutofit/>
          </a:bodyPr>
          <a:lstStyle/>
          <a:p>
            <a:pPr marL="457200" lvl="1" indent="-457200">
              <a:spcBef>
                <a:spcPts val="1800"/>
              </a:spcBef>
            </a:pPr>
            <a:r>
              <a:rPr lang="en-US" sz="2800" dirty="0"/>
              <a:t>Automatically distributes incoming application traffic across multiple targets, such as Amazon EC2 instances, containers, and IP addresses. </a:t>
            </a:r>
          </a:p>
          <a:p>
            <a:pPr marL="457200" lvl="1" indent="-457200">
              <a:spcBef>
                <a:spcPts val="1800"/>
              </a:spcBef>
            </a:pPr>
            <a:r>
              <a:rPr lang="en-US" sz="2800" dirty="0"/>
              <a:t>Handles load of your application traffic in Availability Zone(s).</a:t>
            </a:r>
          </a:p>
          <a:p>
            <a:pPr marL="457200" lvl="1" indent="-457200">
              <a:spcBef>
                <a:spcPts val="1800"/>
              </a:spcBef>
            </a:pPr>
            <a:r>
              <a:rPr lang="en-US" sz="2800" dirty="0"/>
              <a:t>Three types of load balancers featuring:</a:t>
            </a:r>
          </a:p>
          <a:p>
            <a:pPr marL="914400" lvl="2" indent="-457200">
              <a:spcBef>
                <a:spcPts val="1800"/>
              </a:spcBef>
            </a:pPr>
            <a:r>
              <a:rPr lang="en-US" sz="2400" dirty="0"/>
              <a:t>High availability</a:t>
            </a:r>
          </a:p>
          <a:p>
            <a:pPr marL="914400" lvl="2" indent="-457200">
              <a:spcBef>
                <a:spcPts val="1800"/>
              </a:spcBef>
            </a:pPr>
            <a:r>
              <a:rPr lang="en-US" sz="2400" dirty="0"/>
              <a:t>Automatic scaling</a:t>
            </a:r>
          </a:p>
          <a:p>
            <a:pPr marL="914400" lvl="2" indent="-457200">
              <a:spcBef>
                <a:spcPts val="1800"/>
              </a:spcBef>
            </a:pPr>
            <a:r>
              <a:rPr lang="en-US" sz="2400" dirty="0"/>
              <a:t>Robust security</a:t>
            </a:r>
          </a:p>
        </p:txBody>
      </p:sp>
    </p:spTree>
    <p:custDataLst>
      <p:tags r:id="rId1"/>
    </p:custDataLst>
    <p:extLst>
      <p:ext uri="{BB962C8B-B14F-4D97-AF65-F5344CB8AC3E}">
        <p14:creationId xmlns:p14="http://schemas.microsoft.com/office/powerpoint/2010/main" val="18359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Elastic Load Balancing Products</a:t>
            </a:r>
          </a:p>
        </p:txBody>
      </p:sp>
      <p:graphicFrame>
        <p:nvGraphicFramePr>
          <p:cNvPr id="9" name="Table 8"/>
          <p:cNvGraphicFramePr>
            <a:graphicFrameLocks noGrp="1"/>
          </p:cNvGraphicFramePr>
          <p:nvPr>
            <p:extLst>
              <p:ext uri="{D42A27DB-BD31-4B8C-83A1-F6EECF244321}">
                <p14:modId xmlns:p14="http://schemas.microsoft.com/office/powerpoint/2010/main" val="729231640"/>
              </p:ext>
            </p:extLst>
          </p:nvPr>
        </p:nvGraphicFramePr>
        <p:xfrm>
          <a:off x="319790" y="1564313"/>
          <a:ext cx="3845464" cy="4621035"/>
        </p:xfrm>
        <a:graphic>
          <a:graphicData uri="http://schemas.openxmlformats.org/drawingml/2006/table">
            <a:tbl>
              <a:tblPr firstRow="1" bandRow="1">
                <a:tableStyleId>{5C22544A-7EE6-4342-B048-85BDC9FD1C3A}</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mazon Ember" panose="020B0603020204020204" pitchFamily="34" charset="0"/>
                          <a:ea typeface="Amazon Ember" panose="020B0603020204020204" pitchFamily="34" charset="0"/>
                          <a:cs typeface="Amazon Ember" panose="020B0603020204020204" pitchFamily="34" charset="0"/>
                        </a:rPr>
                        <a:t>Application Load Balancer</a:t>
                      </a:r>
                    </a:p>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(ALB)</a:t>
                      </a:r>
                    </a:p>
                  </a:txBody>
                  <a:tcPr marL="121920" marR="121920" marT="60960" marB="60960"/>
                </a:tc>
                <a:extLst>
                  <a:ext uri="{0D108BD9-81ED-4DB2-BD59-A6C34878D82A}">
                    <a16:rowId xmlns:a16="http://schemas.microsoft.com/office/drawing/2014/main" val="10000"/>
                  </a:ext>
                </a:extLst>
              </a:tr>
              <a:tr h="1724751">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Flexible application management</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Advanced load balancing of HTTP and HTTPS traffic</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request level      (Layer 7)</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2798952"/>
              </p:ext>
            </p:extLst>
          </p:nvPr>
        </p:nvGraphicFramePr>
        <p:xfrm>
          <a:off x="4186695" y="1564313"/>
          <a:ext cx="3845464" cy="4621035"/>
        </p:xfrm>
        <a:graphic>
          <a:graphicData uri="http://schemas.openxmlformats.org/drawingml/2006/table">
            <a:tbl>
              <a:tblPr firstRow="1" bandRow="1">
                <a:tableStyleId>{5C22544A-7EE6-4342-B048-85BDC9FD1C3A}</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mazon Ember" panose="020B0603020204020204" pitchFamily="34" charset="0"/>
                          <a:ea typeface="Amazon Ember" panose="020B0603020204020204" pitchFamily="34" charset="0"/>
                          <a:cs typeface="Amazon Ember" panose="020B0603020204020204" pitchFamily="34" charset="0"/>
                        </a:rPr>
                        <a:t>Network Load Balancer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mazon Ember" panose="020B0603020204020204" pitchFamily="34" charset="0"/>
                          <a:ea typeface="Amazon Ember" panose="020B0603020204020204" pitchFamily="34" charset="0"/>
                          <a:cs typeface="Amazon Ember" panose="020B0603020204020204" pitchFamily="34" charset="0"/>
                        </a:rPr>
                        <a:t>(NLB)</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0"/>
                  </a:ext>
                </a:extLst>
              </a:tr>
              <a:tr h="1724751">
                <a:tc>
                  <a:txBody>
                    <a:bodyPr/>
                    <a:lstStyle/>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Extreme performance and static IP for your application</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Load balancing of TCP traffic</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the connection level (Layer 4)</a:t>
                      </a:r>
                      <a:endPar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63711688"/>
              </p:ext>
            </p:extLst>
          </p:nvPr>
        </p:nvGraphicFramePr>
        <p:xfrm>
          <a:off x="8058997" y="1564313"/>
          <a:ext cx="3845464" cy="4621035"/>
        </p:xfrm>
        <a:graphic>
          <a:graphicData uri="http://schemas.openxmlformats.org/drawingml/2006/table">
            <a:tbl>
              <a:tblPr firstRow="1" bandRow="1">
                <a:tableStyleId>{F5AB1C69-6EDB-4FF4-983F-18BD219EF322}</a:tableStyleId>
              </a:tblPr>
              <a:tblGrid>
                <a:gridCol w="3845464">
                  <a:extLst>
                    <a:ext uri="{9D8B030D-6E8A-4147-A177-3AD203B41FA5}">
                      <a16:colId xmlns:a16="http://schemas.microsoft.com/office/drawing/2014/main" val="20000"/>
                    </a:ext>
                  </a:extLst>
                </a:gridCol>
              </a:tblGrid>
              <a:tr h="114416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mazon Ember" panose="020B0603020204020204" pitchFamily="34" charset="0"/>
                          <a:ea typeface="Amazon Ember" panose="020B0603020204020204" pitchFamily="34" charset="0"/>
                          <a:cs typeface="Amazon Ember" panose="020B0603020204020204" pitchFamily="34" charset="0"/>
                        </a:rPr>
                        <a:t>Classic Load Balancer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100" dirty="0">
                          <a:latin typeface="Amazon Ember" panose="020B0603020204020204" pitchFamily="34" charset="0"/>
                          <a:ea typeface="Amazon Ember" panose="020B0603020204020204" pitchFamily="34" charset="0"/>
                          <a:cs typeface="Amazon Ember" panose="020B0603020204020204" pitchFamily="34" charset="0"/>
                        </a:rPr>
                        <a:t>(CLB)</a:t>
                      </a:r>
                    </a:p>
                    <a:p>
                      <a:endParaRPr lang="en-US" sz="24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0"/>
                  </a:ext>
                </a:extLst>
              </a:tr>
              <a:tr h="1724751">
                <a:tc>
                  <a:txBody>
                    <a:bodyPr/>
                    <a:lstStyle/>
                    <a:p>
                      <a:pPr algn="ctr"/>
                      <a:endParaRPr lang="en-US" sz="1900" kern="1200" dirty="0">
                        <a:effectLst/>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900" kern="1200" dirty="0">
                        <a:effectLst/>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900" kern="1200" dirty="0">
                          <a:effectLst/>
                          <a:latin typeface="Amazon Ember" panose="020B0603020204020204" pitchFamily="34" charset="0"/>
                          <a:ea typeface="Amazon Ember" panose="020B0603020204020204" pitchFamily="34" charset="0"/>
                          <a:cs typeface="Amazon Ember" panose="020B0603020204020204" pitchFamily="34" charset="0"/>
                        </a:rPr>
                        <a:t>Previous Generation</a:t>
                      </a:r>
                    </a:p>
                    <a:p>
                      <a:pPr algn="ctr"/>
                      <a:r>
                        <a:rPr lang="en-US" sz="1600" kern="1200" dirty="0">
                          <a:effectLst/>
                          <a:latin typeface="Amazon Ember" panose="020B0603020204020204" pitchFamily="34" charset="0"/>
                          <a:ea typeface="Amazon Ember" panose="020B0603020204020204" pitchFamily="34" charset="0"/>
                          <a:cs typeface="Amazon Ember" panose="020B0603020204020204" pitchFamily="34" charset="0"/>
                        </a:rPr>
                        <a:t>for HTTP, HTTPS, and TCP</a:t>
                      </a:r>
                      <a:endParaRPr lang="en-US" sz="1600" b="0" i="0" kern="1200" dirty="0">
                        <a:solidFill>
                          <a:schemeClr val="dk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1"/>
                  </a:ext>
                </a:extLst>
              </a:tr>
              <a:tr h="1752117">
                <a:tc>
                  <a:txBody>
                    <a:bodyPr/>
                    <a:lstStyle/>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Existing application that was built within the EC2-Classic network</a:t>
                      </a:r>
                    </a:p>
                    <a:p>
                      <a:pPr marL="173038" marR="0" lvl="0" indent="-173038"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kern="1200" dirty="0">
                          <a:latin typeface="Amazon Ember" panose="020B0603020204020204" pitchFamily="34" charset="0"/>
                          <a:ea typeface="Amazon Ember" panose="020B0603020204020204" pitchFamily="34" charset="0"/>
                          <a:cs typeface="Amazon Ember" panose="020B0603020204020204" pitchFamily="34" charset="0"/>
                        </a:rPr>
                        <a:t>Operates at both the request level and connection level</a:t>
                      </a:r>
                      <a:endParaRPr lang="en-US" sz="16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2"/>
                  </a:ext>
                </a:extLst>
              </a:tr>
            </a:tbl>
          </a:graphicData>
        </a:graphic>
      </p:graphicFrame>
      <p:sp>
        <p:nvSpPr>
          <p:cNvPr id="12" name="Oval 11"/>
          <p:cNvSpPr/>
          <p:nvPr/>
        </p:nvSpPr>
        <p:spPr>
          <a:xfrm>
            <a:off x="1529405" y="2857472"/>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3">
                    <a:lumMod val="50000"/>
                  </a:schemeClr>
                </a:solidFill>
                <a:latin typeface="Amazon Ember" charset="0"/>
                <a:ea typeface="Amazon Ember" charset="0"/>
                <a:cs typeface="Amazon Ember" charset="0"/>
              </a:rPr>
              <a:t>HTTP </a:t>
            </a:r>
          </a:p>
          <a:p>
            <a:pPr algn="ctr"/>
            <a:endParaRPr lang="en-US" sz="533" b="1" dirty="0">
              <a:solidFill>
                <a:schemeClr val="accent3">
                  <a:lumMod val="50000"/>
                </a:schemeClr>
              </a:solidFill>
              <a:latin typeface="Amazon Ember" charset="0"/>
              <a:ea typeface="Amazon Ember" charset="0"/>
              <a:cs typeface="Amazon Ember" charset="0"/>
            </a:endParaRPr>
          </a:p>
          <a:p>
            <a:pPr algn="ctr"/>
            <a:r>
              <a:rPr lang="en-US" sz="1600" b="1" dirty="0">
                <a:solidFill>
                  <a:schemeClr val="accent3">
                    <a:lumMod val="50000"/>
                  </a:schemeClr>
                </a:solidFill>
                <a:latin typeface="Amazon Ember" charset="0"/>
                <a:ea typeface="Amazon Ember" charset="0"/>
                <a:cs typeface="Amazon Ember" charset="0"/>
              </a:rPr>
              <a:t>HTTPS</a:t>
            </a:r>
          </a:p>
        </p:txBody>
      </p:sp>
      <p:sp>
        <p:nvSpPr>
          <p:cNvPr id="13" name="Oval 12"/>
          <p:cNvSpPr/>
          <p:nvPr/>
        </p:nvSpPr>
        <p:spPr>
          <a:xfrm>
            <a:off x="5396309" y="2857472"/>
            <a:ext cx="1426235" cy="1426235"/>
          </a:xfrm>
          <a:prstGeom prst="ellipse">
            <a:avLst/>
          </a:prstGeom>
          <a:solidFill>
            <a:schemeClr val="bg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3">
                    <a:lumMod val="50000"/>
                  </a:schemeClr>
                </a:solidFill>
                <a:latin typeface="Amazon Ember" charset="0"/>
                <a:ea typeface="Amazon Ember" charset="0"/>
                <a:cs typeface="Amazon Ember" charset="0"/>
              </a:rPr>
              <a:t>TCP</a:t>
            </a:r>
          </a:p>
        </p:txBody>
      </p:sp>
    </p:spTree>
    <p:custDataLst>
      <p:tags r:id="rId1"/>
    </p:custDataLst>
    <p:extLst>
      <p:ext uri="{BB962C8B-B14F-4D97-AF65-F5344CB8AC3E}">
        <p14:creationId xmlns:p14="http://schemas.microsoft.com/office/powerpoint/2010/main" val="347931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Choose Elastic Load Balancing?</a:t>
            </a:r>
          </a:p>
        </p:txBody>
      </p:sp>
      <p:sp>
        <p:nvSpPr>
          <p:cNvPr id="3" name="Content Placeholder 2"/>
          <p:cNvSpPr>
            <a:spLocks noGrp="1"/>
          </p:cNvSpPr>
          <p:nvPr>
            <p:ph idx="1"/>
          </p:nvPr>
        </p:nvSpPr>
        <p:spPr/>
        <p:txBody>
          <a:bodyPr>
            <a:normAutofit/>
          </a:bodyPr>
          <a:lstStyle/>
          <a:p>
            <a:pPr marL="0" indent="0" algn="just">
              <a:spcBef>
                <a:spcPts val="2400"/>
              </a:spcBef>
              <a:buNone/>
            </a:pPr>
            <a:r>
              <a:rPr lang="en-US" dirty="0"/>
              <a:t>Elastic Load Balancing provides the following features:</a:t>
            </a:r>
          </a:p>
          <a:p>
            <a:pPr marL="457200" lvl="2" indent="-457200" algn="just">
              <a:spcBef>
                <a:spcPts val="2400"/>
              </a:spcBef>
            </a:pPr>
            <a:r>
              <a:rPr lang="en-US" sz="2800" dirty="0"/>
              <a:t>High availability</a:t>
            </a:r>
          </a:p>
          <a:p>
            <a:pPr marL="457200" lvl="2" indent="-457200" algn="just">
              <a:spcBef>
                <a:spcPts val="2400"/>
              </a:spcBef>
            </a:pPr>
            <a:r>
              <a:rPr lang="en-US" sz="2800" dirty="0"/>
              <a:t>Health checks</a:t>
            </a:r>
          </a:p>
          <a:p>
            <a:pPr marL="457200" lvl="2" indent="-457200" algn="just">
              <a:spcBef>
                <a:spcPts val="2400"/>
              </a:spcBef>
            </a:pPr>
            <a:r>
              <a:rPr lang="en-US" sz="2800" dirty="0"/>
              <a:t>Security features</a:t>
            </a:r>
          </a:p>
          <a:p>
            <a:pPr marL="457200" lvl="2" indent="-457200" algn="just">
              <a:spcBef>
                <a:spcPts val="2400"/>
              </a:spcBef>
            </a:pPr>
            <a:r>
              <a:rPr lang="en-US" sz="2800" dirty="0"/>
              <a:t>TLS termination</a:t>
            </a:r>
          </a:p>
          <a:p>
            <a:pPr marL="457200" lvl="2" indent="-457200" algn="just">
              <a:spcBef>
                <a:spcPts val="2400"/>
              </a:spcBef>
            </a:pPr>
            <a:r>
              <a:rPr lang="en-US" sz="2800" dirty="0"/>
              <a:t>Layer 4 or layer 7 load balancing</a:t>
            </a:r>
          </a:p>
        </p:txBody>
      </p:sp>
      <p:pic>
        <p:nvPicPr>
          <p:cNvPr id="4" name="Picture 3">
            <a:hlinkClick r:id="rId4"/>
            <a:extLst>
              <a:ext uri="{FF2B5EF4-FFF2-40B4-BE49-F238E27FC236}">
                <a16:creationId xmlns:a16="http://schemas.microsoft.com/office/drawing/2014/main" id="{94C66B25-81D8-CE4B-8441-40BB790BB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09744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Multi-Load Balancer Pattern</a:t>
            </a:r>
          </a:p>
        </p:txBody>
      </p:sp>
      <p:sp>
        <p:nvSpPr>
          <p:cNvPr id="8" name="Content Placeholder 2"/>
          <p:cNvSpPr>
            <a:spLocks noGrp="1"/>
          </p:cNvSpPr>
          <p:nvPr>
            <p:ph idx="1"/>
          </p:nvPr>
        </p:nvSpPr>
        <p:spPr>
          <a:xfrm>
            <a:off x="238538" y="1440305"/>
            <a:ext cx="11330609" cy="4913308"/>
          </a:xfrm>
        </p:spPr>
        <p:txBody>
          <a:bodyPr>
            <a:normAutofit/>
          </a:bodyPr>
          <a:lstStyle/>
          <a:p>
            <a:pPr marL="0" indent="0">
              <a:buNone/>
            </a:pPr>
            <a:r>
              <a:rPr lang="en-US" dirty="0"/>
              <a:t>Assign multiple load balancers with different settings for the types of devices that are accessing the web application.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348" y="3705262"/>
            <a:ext cx="577880" cy="693456"/>
          </a:xfrm>
          <a:prstGeom prst="rect">
            <a:avLst/>
          </a:prstGeom>
        </p:spPr>
      </p:pic>
      <p:grpSp>
        <p:nvGrpSpPr>
          <p:cNvPr id="9" name="Group 7"/>
          <p:cNvGrpSpPr/>
          <p:nvPr/>
        </p:nvGrpSpPr>
        <p:grpSpPr>
          <a:xfrm>
            <a:off x="2838469" y="2417932"/>
            <a:ext cx="6412921" cy="3635341"/>
            <a:chOff x="1750135" y="1772388"/>
            <a:chExt cx="4809691" cy="2726506"/>
          </a:xfrm>
        </p:grpSpPr>
        <p:sp>
          <p:nvSpPr>
            <p:cNvPr id="10" name="Rounded Rectangle 11"/>
            <p:cNvSpPr/>
            <p:nvPr/>
          </p:nvSpPr>
          <p:spPr>
            <a:xfrm>
              <a:off x="1796273" y="2600018"/>
              <a:ext cx="4763553" cy="188253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22" descr="EC2-Instanc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597" y="3645169"/>
              <a:ext cx="731520" cy="731520"/>
            </a:xfrm>
            <a:prstGeom prst="rect">
              <a:avLst/>
            </a:prstGeom>
          </p:spPr>
        </p:pic>
        <p:pic>
          <p:nvPicPr>
            <p:cNvPr id="13" name="Picture 27"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565" y="1772388"/>
              <a:ext cx="544996" cy="544996"/>
            </a:xfrm>
            <a:prstGeom prst="rect">
              <a:avLst/>
            </a:prstGeom>
          </p:spPr>
        </p:pic>
        <p:pic>
          <p:nvPicPr>
            <p:cNvPr id="15" name="Picture 33"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502" y="1772388"/>
              <a:ext cx="544996" cy="544996"/>
            </a:xfrm>
            <a:prstGeom prst="rect">
              <a:avLst/>
            </a:prstGeom>
          </p:spPr>
        </p:pic>
        <p:pic>
          <p:nvPicPr>
            <p:cNvPr id="16" name="Picture 35"/>
            <p:cNvPicPr>
              <a:picLocks noChangeAspect="1"/>
            </p:cNvPicPr>
            <p:nvPr/>
          </p:nvPicPr>
          <p:blipFill>
            <a:blip r:embed="rId7"/>
            <a:stretch>
              <a:fillRect/>
            </a:stretch>
          </p:blipFill>
          <p:spPr>
            <a:xfrm>
              <a:off x="2648758" y="2735651"/>
              <a:ext cx="215900" cy="241300"/>
            </a:xfrm>
            <a:prstGeom prst="rect">
              <a:avLst/>
            </a:prstGeom>
          </p:spPr>
        </p:pic>
        <p:sp>
          <p:nvSpPr>
            <p:cNvPr id="18" name="TextBox 37"/>
            <p:cNvSpPr txBox="1"/>
            <p:nvPr/>
          </p:nvSpPr>
          <p:spPr>
            <a:xfrm>
              <a:off x="2663696" y="2249529"/>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20" name="TextBox 39"/>
            <p:cNvSpPr txBox="1"/>
            <p:nvPr/>
          </p:nvSpPr>
          <p:spPr>
            <a:xfrm>
              <a:off x="5397268" y="2242466"/>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Mobile</a:t>
              </a:r>
            </a:p>
          </p:txBody>
        </p:sp>
        <p:cxnSp>
          <p:nvCxnSpPr>
            <p:cNvPr id="21" name="Straight Arrow Connector 41"/>
            <p:cNvCxnSpPr>
              <a:stCxn id="18" idx="2"/>
            </p:cNvCxnSpPr>
            <p:nvPr/>
          </p:nvCxnSpPr>
          <p:spPr>
            <a:xfrm flipH="1">
              <a:off x="2996066" y="2488103"/>
              <a:ext cx="5001" cy="249806"/>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44"/>
            <p:cNvCxnSpPr>
              <a:stCxn id="20" idx="2"/>
            </p:cNvCxnSpPr>
            <p:nvPr/>
          </p:nvCxnSpPr>
          <p:spPr>
            <a:xfrm>
              <a:off x="5734639" y="2481041"/>
              <a:ext cx="1" cy="256869"/>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48"/>
            <p:cNvSpPr txBox="1"/>
            <p:nvPr/>
          </p:nvSpPr>
          <p:spPr>
            <a:xfrm>
              <a:off x="2668132" y="3218112"/>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26" name="TextBox 54"/>
            <p:cNvSpPr txBox="1"/>
            <p:nvPr/>
          </p:nvSpPr>
          <p:spPr>
            <a:xfrm>
              <a:off x="5397268" y="3209739"/>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ELB</a:t>
              </a:r>
            </a:p>
          </p:txBody>
        </p:sp>
        <p:cxnSp>
          <p:nvCxnSpPr>
            <p:cNvPr id="28" name="Straight Arrow Connector 56"/>
            <p:cNvCxnSpPr>
              <a:stCxn id="24" idx="2"/>
            </p:cNvCxnSpPr>
            <p:nvPr/>
          </p:nvCxnSpPr>
          <p:spPr>
            <a:xfrm>
              <a:off x="3005503" y="3456687"/>
              <a:ext cx="1020742" cy="386674"/>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57"/>
            <p:cNvCxnSpPr>
              <a:stCxn id="26" idx="2"/>
            </p:cNvCxnSpPr>
            <p:nvPr/>
          </p:nvCxnSpPr>
          <p:spPr>
            <a:xfrm flipH="1">
              <a:off x="4606192" y="3448314"/>
              <a:ext cx="1128448" cy="370554"/>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58"/>
            <p:cNvSpPr txBox="1"/>
            <p:nvPr/>
          </p:nvSpPr>
          <p:spPr>
            <a:xfrm>
              <a:off x="3686479" y="4260319"/>
              <a:ext cx="1307755"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1" name="TextBox 59"/>
            <p:cNvSpPr txBox="1"/>
            <p:nvPr/>
          </p:nvSpPr>
          <p:spPr>
            <a:xfrm>
              <a:off x="1750135" y="2903986"/>
              <a:ext cx="1044338" cy="23083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Certificate</a:t>
              </a:r>
            </a:p>
          </p:txBody>
        </p:sp>
        <p:sp>
          <p:nvSpPr>
            <p:cNvPr id="33" name="TextBox 61"/>
            <p:cNvSpPr txBox="1"/>
            <p:nvPr/>
          </p:nvSpPr>
          <p:spPr>
            <a:xfrm>
              <a:off x="4760015" y="2726301"/>
              <a:ext cx="990439" cy="39241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Sticky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session</a:t>
              </a:r>
            </a:p>
          </p:txBody>
        </p:sp>
      </p:grpSp>
      <p:sp>
        <p:nvSpPr>
          <p:cNvPr id="34" name="Line Callout 2 33"/>
          <p:cNvSpPr/>
          <p:nvPr/>
        </p:nvSpPr>
        <p:spPr>
          <a:xfrm>
            <a:off x="703738" y="4346936"/>
            <a:ext cx="2014331" cy="783304"/>
          </a:xfrm>
          <a:prstGeom prst="borderCallout2">
            <a:avLst>
              <a:gd name="adj1" fmla="val -620"/>
              <a:gd name="adj2" fmla="val 46272"/>
              <a:gd name="adj3" fmla="val -67671"/>
              <a:gd name="adj4" fmla="val 73465"/>
              <a:gd name="adj5" fmla="val -67976"/>
              <a:gd name="adj6" fmla="val 159254"/>
            </a:avLst>
          </a:prstGeom>
          <a:solidFill>
            <a:schemeClr val="accent6">
              <a:lumMod val="20000"/>
              <a:lumOff val="80000"/>
            </a:schemeClr>
          </a:solid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Prepare each load balancer for each SSL/TLS</a:t>
            </a:r>
          </a:p>
        </p:txBody>
      </p:sp>
      <p:sp>
        <p:nvSpPr>
          <p:cNvPr id="35" name="Line Callout 2 34"/>
          <p:cNvSpPr/>
          <p:nvPr/>
        </p:nvSpPr>
        <p:spPr>
          <a:xfrm>
            <a:off x="9380777" y="4509748"/>
            <a:ext cx="2191373" cy="1017293"/>
          </a:xfrm>
          <a:prstGeom prst="borderCallout2">
            <a:avLst>
              <a:gd name="adj1" fmla="val 54762"/>
              <a:gd name="adj2" fmla="val -290"/>
              <a:gd name="adj3" fmla="val 94666"/>
              <a:gd name="adj4" fmla="val -43492"/>
              <a:gd name="adj5" fmla="val 98239"/>
              <a:gd name="adj6" fmla="val -113096"/>
            </a:avLst>
          </a:prstGeom>
          <a:solidFill>
            <a:schemeClr val="accent6">
              <a:lumMod val="20000"/>
              <a:lumOff val="80000"/>
            </a:schemeClr>
          </a:solid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Place Amazon EC2 instances under the control of the load balancers</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199" y="3694744"/>
            <a:ext cx="577880" cy="693456"/>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3996" y="3248095"/>
            <a:ext cx="457200" cy="457200"/>
          </a:xfrm>
          <a:prstGeom prst="rect">
            <a:avLst/>
          </a:prstGeom>
        </p:spPr>
      </p:pic>
      <p:pic>
        <p:nvPicPr>
          <p:cNvPr id="32" name="Picture 31">
            <a:hlinkClick r:id="rId9"/>
            <a:extLst>
              <a:ext uri="{FF2B5EF4-FFF2-40B4-BE49-F238E27FC236}">
                <a16:creationId xmlns:a16="http://schemas.microsoft.com/office/drawing/2014/main" id="{94C66B25-81D8-CE4B-8441-40BB790BB5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98879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This Module</a:t>
            </a:r>
          </a:p>
        </p:txBody>
      </p:sp>
      <p:sp>
        <p:nvSpPr>
          <p:cNvPr id="5" name="Content Placeholder 4"/>
          <p:cNvSpPr>
            <a:spLocks noGrp="1"/>
          </p:cNvSpPr>
          <p:nvPr>
            <p:ph idx="1"/>
          </p:nvPr>
        </p:nvSpPr>
        <p:spPr>
          <a:xfrm>
            <a:off x="238538" y="1440305"/>
            <a:ext cx="11126147" cy="4913308"/>
          </a:xfrm>
        </p:spPr>
        <p:txBody>
          <a:bodyPr>
            <a:noAutofit/>
          </a:bodyPr>
          <a:lstStyle/>
          <a:p>
            <a:pPr marL="493713" indent="-493713">
              <a:spcBef>
                <a:spcPts val="1800"/>
              </a:spcBef>
            </a:pPr>
            <a:r>
              <a:rPr lang="en-US" dirty="0"/>
              <a:t>Part 1: Load Balancing and Fault Tolerance</a:t>
            </a:r>
          </a:p>
          <a:p>
            <a:pPr marL="493713" indent="-493713">
              <a:spcBef>
                <a:spcPts val="1800"/>
              </a:spcBef>
            </a:pPr>
            <a:r>
              <a:rPr lang="en-US" b="1" dirty="0">
                <a:solidFill>
                  <a:srgbClr val="0070C0"/>
                </a:solidFill>
              </a:rPr>
              <a:t>Exercise: Improve this Architecture</a:t>
            </a:r>
            <a:endParaRPr lang="en-US" dirty="0"/>
          </a:p>
          <a:p>
            <a:pPr marL="493713" indent="-493713">
              <a:spcBef>
                <a:spcPts val="1800"/>
              </a:spcBef>
            </a:pPr>
            <a:r>
              <a:rPr lang="en-US" dirty="0"/>
              <a:t>Part 2: High Availability Across Regions</a:t>
            </a:r>
          </a:p>
          <a:p>
            <a:pPr marL="493713" indent="-493713">
              <a:spcBef>
                <a:spcPts val="1800"/>
              </a:spcBef>
            </a:pPr>
            <a:r>
              <a:rPr lang="en-US" dirty="0"/>
              <a:t>Part 3: Connections Outside of Amazon VPC</a:t>
            </a:r>
          </a:p>
          <a:p>
            <a:pPr marL="493713" indent="-493713">
              <a:spcBef>
                <a:spcPts val="1800"/>
              </a:spcBef>
            </a:pPr>
            <a:r>
              <a:rPr lang="en-US" b="1" dirty="0">
                <a:solidFill>
                  <a:srgbClr val="0070C0"/>
                </a:solidFill>
              </a:rPr>
              <a:t>Lab: Making Your Environment Highly Available</a:t>
            </a:r>
          </a:p>
          <a:p>
            <a:pPr marL="493713" indent="-493713">
              <a:spcBef>
                <a:spcPts val="1800"/>
              </a:spcBef>
            </a:pPr>
            <a:r>
              <a:rPr lang="en-US" b="1" dirty="0">
                <a:solidFill>
                  <a:srgbClr val="00B050"/>
                </a:solidFill>
              </a:rPr>
              <a:t>Group Discussion: Forklifting an Existing Application</a:t>
            </a:r>
          </a:p>
          <a:p>
            <a:pPr>
              <a:spcBef>
                <a:spcPts val="1800"/>
              </a:spcBef>
            </a:pPr>
            <a:endParaRPr lang="en-US" dirty="0"/>
          </a:p>
        </p:txBody>
      </p:sp>
    </p:spTree>
    <p:custDataLst>
      <p:tags r:id="rId1"/>
    </p:custDataLst>
    <p:extLst>
      <p:ext uri="{BB962C8B-B14F-4D97-AF65-F5344CB8AC3E}">
        <p14:creationId xmlns:p14="http://schemas.microsoft.com/office/powerpoint/2010/main" val="1379138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Sticky Policy Configuration</a:t>
            </a:r>
          </a:p>
        </p:txBody>
      </p:sp>
      <p:sp>
        <p:nvSpPr>
          <p:cNvPr id="3" name="Content Placeholder 2"/>
          <p:cNvSpPr>
            <a:spLocks noGrp="1"/>
          </p:cNvSpPr>
          <p:nvPr>
            <p:ph idx="1"/>
          </p:nvPr>
        </p:nvSpPr>
        <p:spPr>
          <a:xfrm>
            <a:off x="238539" y="1326001"/>
            <a:ext cx="11340548" cy="5417695"/>
          </a:xfrm>
        </p:spPr>
        <p:txBody>
          <a:bodyPr>
            <a:normAutofit/>
          </a:bodyPr>
          <a:lstStyle/>
          <a:p>
            <a:pPr marL="457200" lvl="1" indent="-457200">
              <a:spcBef>
                <a:spcPts val="2400"/>
              </a:spcBef>
            </a:pPr>
            <a:r>
              <a:rPr lang="en-US" sz="2800" dirty="0"/>
              <a:t>Defines a cookie expiration, which establishes the duration of validity for each cookie, automatically updated after its duration expires.</a:t>
            </a:r>
          </a:p>
          <a:p>
            <a:pPr marL="457200" lvl="1" indent="-457200">
              <a:spcBef>
                <a:spcPts val="2400"/>
              </a:spcBef>
            </a:pPr>
            <a:r>
              <a:rPr lang="en-US" sz="2800" dirty="0"/>
              <a:t>Application-controlled session stickiness:</a:t>
            </a:r>
          </a:p>
          <a:p>
            <a:pPr marL="914400" lvl="2" indent="-457200">
              <a:spcBef>
                <a:spcPts val="2400"/>
              </a:spcBef>
            </a:pPr>
            <a:r>
              <a:rPr lang="en-US" sz="2400" dirty="0"/>
              <a:t>Uses a special cookie to associate the session with the original server that handled the request.</a:t>
            </a:r>
          </a:p>
          <a:p>
            <a:pPr marL="914400" lvl="2" indent="-457200">
              <a:spcBef>
                <a:spcPts val="2400"/>
              </a:spcBef>
            </a:pPr>
            <a:r>
              <a:rPr lang="en-US" sz="2400" dirty="0"/>
              <a:t>Follows the lifetime of the application-generated cookie that corresponds to cookie name specified in the policy configuration.</a:t>
            </a:r>
          </a:p>
          <a:p>
            <a:pPr marL="914400" lvl="2" indent="-457200">
              <a:spcBef>
                <a:spcPts val="2400"/>
              </a:spcBef>
            </a:pPr>
            <a:r>
              <a:rPr lang="en-US" sz="2400" dirty="0"/>
              <a:t>Load balancer inserts new stickiness cookie if the application response includes a new application cookie.</a:t>
            </a:r>
          </a:p>
          <a:p>
            <a:pPr marL="914400" lvl="2" indent="-457200">
              <a:spcBef>
                <a:spcPts val="2400"/>
              </a:spcBef>
            </a:pPr>
            <a:r>
              <a:rPr lang="en-US" sz="2400" dirty="0"/>
              <a:t>If the application cookie is removed or expires, the session stops being sticky.</a:t>
            </a:r>
          </a:p>
        </p:txBody>
      </p:sp>
    </p:spTree>
    <p:custDataLst>
      <p:tags r:id="rId1"/>
    </p:custDataLst>
    <p:extLst>
      <p:ext uri="{BB962C8B-B14F-4D97-AF65-F5344CB8AC3E}">
        <p14:creationId xmlns:p14="http://schemas.microsoft.com/office/powerpoint/2010/main" val="283743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Multi-Load Balancer Pattern</a:t>
            </a:r>
          </a:p>
        </p:txBody>
      </p:sp>
      <p:sp>
        <p:nvSpPr>
          <p:cNvPr id="8" name="Content Placeholder 2"/>
          <p:cNvSpPr>
            <a:spLocks noGrp="1"/>
          </p:cNvSpPr>
          <p:nvPr>
            <p:ph idx="1"/>
          </p:nvPr>
        </p:nvSpPr>
        <p:spPr>
          <a:xfrm>
            <a:off x="238538" y="1440305"/>
            <a:ext cx="11330609" cy="4913308"/>
          </a:xfrm>
        </p:spPr>
        <p:txBody>
          <a:bodyPr>
            <a:normAutofit/>
          </a:bodyPr>
          <a:lstStyle/>
          <a:p>
            <a:pPr marL="0" indent="0">
              <a:buNone/>
            </a:pPr>
            <a:r>
              <a:rPr lang="en-US" dirty="0"/>
              <a:t>Assign multiple load balancers with different settings for the types of devices that are accessing the web application.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348" y="3656275"/>
            <a:ext cx="577880" cy="693456"/>
          </a:xfrm>
          <a:prstGeom prst="rect">
            <a:avLst/>
          </a:prstGeom>
        </p:spPr>
      </p:pic>
      <p:grpSp>
        <p:nvGrpSpPr>
          <p:cNvPr id="9" name="Group 7"/>
          <p:cNvGrpSpPr/>
          <p:nvPr/>
        </p:nvGrpSpPr>
        <p:grpSpPr>
          <a:xfrm>
            <a:off x="2899986" y="2368945"/>
            <a:ext cx="6351404" cy="3635341"/>
            <a:chOff x="1796273" y="1772388"/>
            <a:chExt cx="4763553" cy="2726506"/>
          </a:xfrm>
        </p:grpSpPr>
        <p:sp>
          <p:nvSpPr>
            <p:cNvPr id="10" name="Rounded Rectangle 11"/>
            <p:cNvSpPr/>
            <p:nvPr/>
          </p:nvSpPr>
          <p:spPr>
            <a:xfrm>
              <a:off x="1796273" y="2600018"/>
              <a:ext cx="4763553" cy="188253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 name="Picture 22" descr="EC2-Instanc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597" y="3645169"/>
              <a:ext cx="731520" cy="731520"/>
            </a:xfrm>
            <a:prstGeom prst="rect">
              <a:avLst/>
            </a:prstGeom>
          </p:spPr>
        </p:pic>
        <p:pic>
          <p:nvPicPr>
            <p:cNvPr id="13" name="Picture 27"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565" y="1772388"/>
              <a:ext cx="544996" cy="544996"/>
            </a:xfrm>
            <a:prstGeom prst="rect">
              <a:avLst/>
            </a:prstGeom>
          </p:spPr>
        </p:pic>
        <p:pic>
          <p:nvPicPr>
            <p:cNvPr id="15" name="Picture 33" descr="Us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502" y="1772388"/>
              <a:ext cx="544996" cy="544996"/>
            </a:xfrm>
            <a:prstGeom prst="rect">
              <a:avLst/>
            </a:prstGeom>
          </p:spPr>
        </p:pic>
        <p:pic>
          <p:nvPicPr>
            <p:cNvPr id="16" name="Picture 35"/>
            <p:cNvPicPr>
              <a:picLocks noChangeAspect="1"/>
            </p:cNvPicPr>
            <p:nvPr/>
          </p:nvPicPr>
          <p:blipFill>
            <a:blip r:embed="rId7"/>
            <a:stretch>
              <a:fillRect/>
            </a:stretch>
          </p:blipFill>
          <p:spPr>
            <a:xfrm>
              <a:off x="2648758" y="2735651"/>
              <a:ext cx="215900" cy="241300"/>
            </a:xfrm>
            <a:prstGeom prst="rect">
              <a:avLst/>
            </a:prstGeom>
          </p:spPr>
        </p:pic>
        <p:sp>
          <p:nvSpPr>
            <p:cNvPr id="18" name="TextBox 37"/>
            <p:cNvSpPr txBox="1"/>
            <p:nvPr/>
          </p:nvSpPr>
          <p:spPr>
            <a:xfrm>
              <a:off x="2663696" y="2249529"/>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20" name="TextBox 39"/>
            <p:cNvSpPr txBox="1"/>
            <p:nvPr/>
          </p:nvSpPr>
          <p:spPr>
            <a:xfrm>
              <a:off x="5397268" y="2242466"/>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Mobile</a:t>
              </a:r>
            </a:p>
          </p:txBody>
        </p:sp>
        <p:cxnSp>
          <p:nvCxnSpPr>
            <p:cNvPr id="21" name="Straight Arrow Connector 41"/>
            <p:cNvCxnSpPr>
              <a:stCxn id="18" idx="2"/>
            </p:cNvCxnSpPr>
            <p:nvPr/>
          </p:nvCxnSpPr>
          <p:spPr>
            <a:xfrm flipH="1">
              <a:off x="2996066" y="2488103"/>
              <a:ext cx="5001" cy="249806"/>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44"/>
            <p:cNvCxnSpPr>
              <a:stCxn id="20" idx="2"/>
            </p:cNvCxnSpPr>
            <p:nvPr/>
          </p:nvCxnSpPr>
          <p:spPr>
            <a:xfrm>
              <a:off x="5734639" y="2481041"/>
              <a:ext cx="1" cy="256869"/>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48"/>
            <p:cNvSpPr txBox="1"/>
            <p:nvPr/>
          </p:nvSpPr>
          <p:spPr>
            <a:xfrm>
              <a:off x="2668132" y="3218112"/>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ELB</a:t>
              </a:r>
            </a:p>
          </p:txBody>
        </p:sp>
        <p:sp>
          <p:nvSpPr>
            <p:cNvPr id="26" name="TextBox 54"/>
            <p:cNvSpPr txBox="1"/>
            <p:nvPr/>
          </p:nvSpPr>
          <p:spPr>
            <a:xfrm>
              <a:off x="5397268" y="3209739"/>
              <a:ext cx="674742"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ELB</a:t>
              </a:r>
            </a:p>
          </p:txBody>
        </p:sp>
        <p:cxnSp>
          <p:nvCxnSpPr>
            <p:cNvPr id="28" name="Straight Arrow Connector 56"/>
            <p:cNvCxnSpPr>
              <a:stCxn id="24" idx="2"/>
            </p:cNvCxnSpPr>
            <p:nvPr/>
          </p:nvCxnSpPr>
          <p:spPr>
            <a:xfrm>
              <a:off x="3005503" y="3456687"/>
              <a:ext cx="1020742" cy="386674"/>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57"/>
            <p:cNvCxnSpPr>
              <a:stCxn id="26" idx="2"/>
            </p:cNvCxnSpPr>
            <p:nvPr/>
          </p:nvCxnSpPr>
          <p:spPr>
            <a:xfrm flipH="1">
              <a:off x="4606192" y="3448314"/>
              <a:ext cx="1128448" cy="370554"/>
            </a:xfrm>
            <a:prstGeom prst="straightConnector1">
              <a:avLst/>
            </a:prstGeom>
            <a:ln w="28575">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58"/>
            <p:cNvSpPr txBox="1"/>
            <p:nvPr/>
          </p:nvSpPr>
          <p:spPr>
            <a:xfrm>
              <a:off x="3686479" y="4260319"/>
              <a:ext cx="1307755"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1" name="TextBox 59"/>
            <p:cNvSpPr txBox="1"/>
            <p:nvPr/>
          </p:nvSpPr>
          <p:spPr>
            <a:xfrm>
              <a:off x="1796273" y="2926912"/>
              <a:ext cx="1044338" cy="230833"/>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Certificate</a:t>
              </a:r>
            </a:p>
          </p:txBody>
        </p:sp>
        <p:sp>
          <p:nvSpPr>
            <p:cNvPr id="33" name="TextBox 61"/>
            <p:cNvSpPr txBox="1"/>
            <p:nvPr/>
          </p:nvSpPr>
          <p:spPr>
            <a:xfrm>
              <a:off x="4760015" y="2726301"/>
              <a:ext cx="990439" cy="392415"/>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Sticky </a:t>
              </a:r>
            </a:p>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session</a:t>
              </a:r>
            </a:p>
          </p:txBody>
        </p:sp>
      </p:grpSp>
      <p:sp>
        <p:nvSpPr>
          <p:cNvPr id="34" name="Line Callout 2 33"/>
          <p:cNvSpPr/>
          <p:nvPr/>
        </p:nvSpPr>
        <p:spPr>
          <a:xfrm>
            <a:off x="703738" y="4297949"/>
            <a:ext cx="2014331" cy="783304"/>
          </a:xfrm>
          <a:prstGeom prst="borderCallout2">
            <a:avLst>
              <a:gd name="adj1" fmla="val -620"/>
              <a:gd name="adj2" fmla="val 46272"/>
              <a:gd name="adj3" fmla="val -67671"/>
              <a:gd name="adj4" fmla="val 73465"/>
              <a:gd name="adj5" fmla="val -67976"/>
              <a:gd name="adj6" fmla="val 159254"/>
            </a:avLst>
          </a:prstGeom>
          <a:solidFill>
            <a:schemeClr val="accent6">
              <a:lumMod val="20000"/>
              <a:lumOff val="80000"/>
            </a:schemeClr>
          </a:solid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Prepare each load balancer for each SSL/TLS</a:t>
            </a:r>
          </a:p>
        </p:txBody>
      </p:sp>
      <p:sp>
        <p:nvSpPr>
          <p:cNvPr id="35" name="Line Callout 2 34"/>
          <p:cNvSpPr/>
          <p:nvPr/>
        </p:nvSpPr>
        <p:spPr>
          <a:xfrm>
            <a:off x="9380777" y="4460761"/>
            <a:ext cx="2191373" cy="1017293"/>
          </a:xfrm>
          <a:prstGeom prst="borderCallout2">
            <a:avLst>
              <a:gd name="adj1" fmla="val 54762"/>
              <a:gd name="adj2" fmla="val -290"/>
              <a:gd name="adj3" fmla="val 94666"/>
              <a:gd name="adj4" fmla="val -43492"/>
              <a:gd name="adj5" fmla="val 98239"/>
              <a:gd name="adj6" fmla="val -113096"/>
            </a:avLst>
          </a:prstGeom>
          <a:solidFill>
            <a:schemeClr val="accent6">
              <a:lumMod val="20000"/>
              <a:lumOff val="80000"/>
            </a:schemeClr>
          </a:solid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Place Amazon EC2 instances under the control of the load balancers</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199" y="3645757"/>
            <a:ext cx="577880" cy="693456"/>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9011" y="3164183"/>
            <a:ext cx="457200" cy="457200"/>
          </a:xfrm>
          <a:prstGeom prst="rect">
            <a:avLst/>
          </a:prstGeom>
        </p:spPr>
      </p:pic>
    </p:spTree>
    <p:custDataLst>
      <p:tags r:id="rId1"/>
    </p:custDataLst>
    <p:extLst>
      <p:ext uri="{BB962C8B-B14F-4D97-AF65-F5344CB8AC3E}">
        <p14:creationId xmlns:p14="http://schemas.microsoft.com/office/powerpoint/2010/main" val="78024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Elastic IP Addresses</a:t>
            </a:r>
            <a:endParaRPr lang="en-US" dirty="0">
              <a:solidFill>
                <a:schemeClr val="tx1"/>
              </a:solidFill>
            </a:endParaRPr>
          </a:p>
        </p:txBody>
      </p:sp>
      <p:sp>
        <p:nvSpPr>
          <p:cNvPr id="4" name="Rectangle 3"/>
          <p:cNvSpPr/>
          <p:nvPr/>
        </p:nvSpPr>
        <p:spPr>
          <a:xfrm>
            <a:off x="238654" y="3007320"/>
            <a:ext cx="11330494" cy="2880789"/>
          </a:xfrm>
          <a:prstGeom prst="rect">
            <a:avLst/>
          </a:prstGeom>
        </p:spPr>
        <p:txBody>
          <a:bodyPr wrap="square">
            <a:spAutoFit/>
          </a:bodyPr>
          <a:lstStyle/>
          <a:p>
            <a:pPr lvl="0">
              <a:lnSpc>
                <a:spcPct val="90000"/>
              </a:lnSpc>
              <a:spcBef>
                <a:spcPts val="1200"/>
              </a:spcBef>
            </a:pPr>
            <a:r>
              <a:rPr lang="en-US" sz="2800" dirty="0">
                <a:latin typeface="Amazon Ember Light" charset="0"/>
                <a:ea typeface="Amazon Ember Light" charset="0"/>
                <a:cs typeface="Amazon Ember Light" charset="0"/>
              </a:rPr>
              <a:t>Elastic IP Addresses:</a:t>
            </a:r>
          </a:p>
          <a:p>
            <a:pPr marL="457200" indent="-457200">
              <a:lnSpc>
                <a:spcPct val="90000"/>
              </a:lnSpc>
              <a:spcBef>
                <a:spcPts val="1200"/>
              </a:spcBef>
              <a:buBlip>
                <a:blip r:embed="rId4"/>
              </a:buBlip>
            </a:pPr>
            <a:r>
              <a:rPr lang="en-US" sz="2800" dirty="0">
                <a:latin typeface="Amazon Ember Light" charset="0"/>
                <a:ea typeface="Amazon Ember Light" charset="0"/>
                <a:cs typeface="Amazon Ember Light" charset="0"/>
              </a:rPr>
              <a:t>Are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static</a:t>
            </a:r>
            <a:r>
              <a:rPr lang="en-US" sz="2800" dirty="0">
                <a:solidFill>
                  <a:srgbClr val="FF9933"/>
                </a:solidFill>
                <a:latin typeface="Amazon Ember" panose="020B0603020204020204" pitchFamily="34" charset="0"/>
                <a:ea typeface="Amazon Ember" panose="020B0603020204020204" pitchFamily="34" charset="0"/>
                <a:cs typeface="Amazon Ember" panose="020B0603020204020204" pitchFamily="34" charset="0"/>
              </a:rPr>
              <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IP addresses </a:t>
            </a:r>
            <a:r>
              <a:rPr lang="en-US" sz="2800" dirty="0">
                <a:latin typeface="Amazon Ember Light" charset="0"/>
                <a:ea typeface="Amazon Ember Light" charset="0"/>
                <a:cs typeface="Amazon Ember Light" charset="0"/>
              </a:rPr>
              <a:t>designed for dynamic cloud computing.</a:t>
            </a:r>
          </a:p>
          <a:p>
            <a:pPr marL="457200" indent="-457200">
              <a:lnSpc>
                <a:spcPct val="90000"/>
              </a:lnSpc>
              <a:spcBef>
                <a:spcPts val="1200"/>
              </a:spcBef>
              <a:buBlip>
                <a:blip r:embed="rId4"/>
              </a:buBlip>
            </a:pPr>
            <a:r>
              <a:rPr lang="en-US" sz="2800" dirty="0">
                <a:latin typeface="Amazon Ember Light" charset="0"/>
                <a:ea typeface="Amazon Ember Light" charset="0"/>
                <a:cs typeface="Amazon Ember Light" charset="0"/>
              </a:rPr>
              <a:t>Can be attached to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a:t>
            </a:r>
            <a:r>
              <a:rPr lang="en-US" sz="2800" b="1" dirty="0">
                <a:solidFill>
                  <a:schemeClr val="accent1"/>
                </a:solidFill>
                <a:latin typeface="Amazon Ember Light" charset="0"/>
                <a:ea typeface="Amazon Ember Light" charset="0"/>
                <a:cs typeface="Amazon Ember Light" charset="0"/>
              </a:rPr>
              <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800" b="1" dirty="0">
                <a:solidFill>
                  <a:schemeClr val="accent1"/>
                </a:solidFill>
                <a:latin typeface="Amazon Ember Light" charset="0"/>
                <a:ea typeface="Amazon Ember Light" charset="0"/>
                <a:cs typeface="Amazon Ember Light" charset="0"/>
              </a:rPr>
              <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instances</a:t>
            </a:r>
            <a:r>
              <a:rPr lang="en-US" sz="2800" dirty="0">
                <a:latin typeface="Amazon Ember Light" charset="0"/>
                <a:ea typeface="Amazon Ember Light" charset="0"/>
                <a:cs typeface="Amazon Ember Light" charset="0"/>
              </a:rPr>
              <a:t>.</a:t>
            </a:r>
          </a:p>
          <a:p>
            <a:pPr marL="457200" indent="-457200">
              <a:lnSpc>
                <a:spcPct val="90000"/>
              </a:lnSpc>
              <a:spcBef>
                <a:spcPts val="1200"/>
              </a:spcBef>
              <a:buBlip>
                <a:blip r:embed="rId4"/>
              </a:buBlip>
            </a:pPr>
            <a:r>
              <a:rPr lang="en-US" sz="2800" dirty="0">
                <a:latin typeface="Amazon Ember Light" charset="0"/>
                <a:ea typeface="Amazon Ember Light" charset="0"/>
                <a:cs typeface="Amazon Ember Light" charset="0"/>
              </a:rPr>
              <a:t>Enable you to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mask</a:t>
            </a:r>
            <a:r>
              <a:rPr lang="en-US" sz="2800" b="1" dirty="0">
                <a:solidFill>
                  <a:schemeClr val="accent1"/>
                </a:solidFill>
                <a:latin typeface="Amazon Ember Light" charset="0"/>
                <a:ea typeface="Amazon Ember Light" charset="0"/>
                <a:cs typeface="Amazon Ember Light" charset="0"/>
              </a:rPr>
              <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the</a:t>
            </a:r>
            <a:r>
              <a:rPr lang="en-US" sz="2800" b="1" dirty="0">
                <a:solidFill>
                  <a:schemeClr val="accent1"/>
                </a:solidFill>
                <a:latin typeface="Amazon Ember Light" charset="0"/>
                <a:ea typeface="Amazon Ember Light" charset="0"/>
                <a:cs typeface="Amazon Ember Light" charset="0"/>
              </a:rPr>
              <a:t>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failure</a:t>
            </a:r>
            <a:r>
              <a:rPr lang="en-US" sz="2800" b="1" dirty="0">
                <a:solidFill>
                  <a:schemeClr val="accent1"/>
                </a:solidFill>
                <a:latin typeface="Amazon Ember Light" charset="0"/>
                <a:ea typeface="Amazon Ember Light" charset="0"/>
                <a:cs typeface="Amazon Ember Light" charset="0"/>
              </a:rPr>
              <a:t> </a:t>
            </a:r>
            <a:r>
              <a:rPr lang="en-US" sz="2800" dirty="0">
                <a:latin typeface="Amazon Ember Light" charset="0"/>
                <a:ea typeface="Amazon Ember Light" charset="0"/>
                <a:cs typeface="Amazon Ember Light" charset="0"/>
              </a:rPr>
              <a:t>of an instance or software by allowing your users and clients to </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the same IP address with replacement resources</a:t>
            </a:r>
            <a:r>
              <a:rPr lang="en-US" sz="2800" dirty="0">
                <a:latin typeface="Amazon Ember Light" charset="0"/>
                <a:ea typeface="Amazon Ember Light" charset="0"/>
                <a:cs typeface="Amazon Ember Light" charset="0"/>
              </a:rPr>
              <a:t>.</a:t>
            </a:r>
          </a:p>
        </p:txBody>
      </p:sp>
      <p:cxnSp>
        <p:nvCxnSpPr>
          <p:cNvPr id="6" name="Straight Arrow Connector 5"/>
          <p:cNvCxnSpPr/>
          <p:nvPr/>
        </p:nvCxnSpPr>
        <p:spPr>
          <a:xfrm>
            <a:off x="5384283" y="1941376"/>
            <a:ext cx="1771085" cy="0"/>
          </a:xfrm>
          <a:prstGeom prst="straightConnector1">
            <a:avLst/>
          </a:prstGeom>
          <a:ln w="187325" cap="flat">
            <a:solidFill>
              <a:srgbClr val="F58536"/>
            </a:solidFill>
            <a:headEnd type="oval"/>
            <a:tailEnd type="triangle" w="med" len="med"/>
          </a:ln>
          <a:scene3d>
            <a:camera prst="orthographicFront">
              <a:rot lat="19800000" lon="0" rev="0"/>
            </a:camera>
            <a:lightRig rig="threePt" dir="t"/>
          </a:scene3d>
          <a:sp3d extrusionH="101600" prstMaterial="matte">
            <a:bevelT w="0" h="0"/>
            <a:extrusionClr>
              <a:schemeClr val="accent1">
                <a:lumMod val="75000"/>
              </a:schemeClr>
            </a:extrusionClr>
          </a:sp3d>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67677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Elastic IP Addresses Enable HA</a:t>
            </a:r>
          </a:p>
        </p:txBody>
      </p:sp>
      <p:pic>
        <p:nvPicPr>
          <p:cNvPr id="5" name="Picture 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720" y="2130773"/>
            <a:ext cx="1294853" cy="1169395"/>
          </a:xfrm>
          <a:prstGeom prst="rect">
            <a:avLst/>
          </a:prstGeom>
          <a:effectLst>
            <a:outerShdw blurRad="50800" dist="38100" dir="2700000" algn="tl" rotWithShape="0">
              <a:prstClr val="black">
                <a:alpha val="40000"/>
              </a:prstClr>
            </a:outerShdw>
          </a:effectLst>
        </p:spPr>
      </p:pic>
      <p:sp>
        <p:nvSpPr>
          <p:cNvPr id="6" name="TextBox 5"/>
          <p:cNvSpPr txBox="1"/>
          <p:nvPr/>
        </p:nvSpPr>
        <p:spPr>
          <a:xfrm>
            <a:off x="7069755" y="1689618"/>
            <a:ext cx="1940028" cy="287323"/>
          </a:xfrm>
          <a:prstGeom prst="rect">
            <a:avLst/>
          </a:prstGeom>
          <a:noFill/>
          <a:effectLst/>
        </p:spPr>
        <p:txBody>
          <a:bodyPr wrap="square" lIns="0" tIns="0" rIns="0" bIns="0"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App servers</a:t>
            </a:r>
          </a:p>
        </p:txBody>
      </p:sp>
      <p:pic>
        <p:nvPicPr>
          <p:cNvPr id="7" name="Picture 6"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1107" y="3596444"/>
            <a:ext cx="1294853" cy="1169395"/>
          </a:xfrm>
          <a:prstGeom prst="rect">
            <a:avLst/>
          </a:prstGeom>
          <a:effectLst>
            <a:outerShdw blurRad="50800" dist="38100" dir="2700000" algn="tl" rotWithShape="0">
              <a:prstClr val="black">
                <a:alpha val="40000"/>
              </a:prstClr>
            </a:outerShdw>
          </a:effectLst>
        </p:spPr>
      </p:pic>
      <p:sp>
        <p:nvSpPr>
          <p:cNvPr id="10" name="Multiply 9"/>
          <p:cNvSpPr/>
          <p:nvPr/>
        </p:nvSpPr>
        <p:spPr>
          <a:xfrm>
            <a:off x="7264300" y="2041120"/>
            <a:ext cx="1520835" cy="134870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p:cNvSpPr txBox="1"/>
          <p:nvPr/>
        </p:nvSpPr>
        <p:spPr>
          <a:xfrm>
            <a:off x="3526888" y="5002782"/>
            <a:ext cx="5225891" cy="1177993"/>
          </a:xfrm>
          <a:prstGeom prst="rect">
            <a:avLst/>
          </a:prstGeom>
          <a:noFill/>
        </p:spPr>
        <p:txBody>
          <a:bodyPr wrap="square" lIns="0" tIns="0" rIns="0" bIns="0" rtlCol="0" anchor="t">
            <a:noAutofit/>
          </a:bodyPr>
          <a:lstStyle/>
          <a:p>
            <a:pPr algn="ctr"/>
            <a:r>
              <a:rPr lang="en-US" sz="2200" b="1" dirty="0">
                <a:latin typeface="Amazon Ember" panose="020B0603020204020204" pitchFamily="34" charset="0"/>
                <a:ea typeface="Amazon Ember" panose="020B0603020204020204" pitchFamily="34" charset="0"/>
                <a:cs typeface="Amazon Ember" panose="020B0603020204020204" pitchFamily="34" charset="0"/>
              </a:rPr>
              <a:t>If one instance goes down, clients can use the same IP address to reach the replacement instance.</a:t>
            </a:r>
          </a:p>
        </p:txBody>
      </p:sp>
      <p:cxnSp>
        <p:nvCxnSpPr>
          <p:cNvPr id="13" name="Straight Arrow Connector 12"/>
          <p:cNvCxnSpPr/>
          <p:nvPr/>
        </p:nvCxnSpPr>
        <p:spPr>
          <a:xfrm>
            <a:off x="5788553" y="3457227"/>
            <a:ext cx="948929" cy="0"/>
          </a:xfrm>
          <a:prstGeom prst="straightConnector1">
            <a:avLst/>
          </a:prstGeom>
          <a:ln w="76200" cap="flat">
            <a:solidFill>
              <a:srgbClr val="F58536"/>
            </a:solidFill>
            <a:headEnd type="oval"/>
            <a:tailEnd type="triangle" w="med" len="med"/>
          </a:ln>
          <a:scene3d>
            <a:camera prst="orthographicFront">
              <a:rot lat="19800000" lon="0" rev="0"/>
            </a:camera>
            <a:lightRig rig="threePt" dir="t"/>
          </a:scene3d>
          <a:sp3d extrusionH="101600" prstMaterial="matte">
            <a:bevelT w="0" h="0"/>
            <a:extrusionClr>
              <a:schemeClr val="accent1">
                <a:lumMod val="75000"/>
              </a:schemeClr>
            </a:extrusionClr>
          </a:sp3d>
        </p:spPr>
        <p:style>
          <a:lnRef idx="2">
            <a:schemeClr val="accent1"/>
          </a:lnRef>
          <a:fillRef idx="0">
            <a:schemeClr val="accent1"/>
          </a:fillRef>
          <a:effectRef idx="1">
            <a:schemeClr val="accent1"/>
          </a:effectRef>
          <a:fontRef idx="minor">
            <a:schemeClr val="tx1"/>
          </a:fontRef>
        </p:style>
      </p:cxnSp>
      <p:pic>
        <p:nvPicPr>
          <p:cNvPr id="18" name="Picture 17" descr="Cli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6888" y="2489513"/>
            <a:ext cx="814795" cy="975360"/>
          </a:xfrm>
          <a:prstGeom prst="rect">
            <a:avLst/>
          </a:prstGeom>
        </p:spPr>
      </p:pic>
      <p:pic>
        <p:nvPicPr>
          <p:cNvPr id="19" name="Picture 18" descr="Mobile-Clien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6888" y="3486839"/>
            <a:ext cx="975360" cy="975360"/>
          </a:xfrm>
          <a:prstGeom prst="rect">
            <a:avLst/>
          </a:prstGeom>
        </p:spPr>
      </p:pic>
      <p:sp>
        <p:nvSpPr>
          <p:cNvPr id="22" name="TextBox 21"/>
          <p:cNvSpPr txBox="1"/>
          <p:nvPr/>
        </p:nvSpPr>
        <p:spPr>
          <a:xfrm>
            <a:off x="3044554" y="1683946"/>
            <a:ext cx="1940028" cy="287323"/>
          </a:xfrm>
          <a:prstGeom prst="rect">
            <a:avLst/>
          </a:prstGeom>
          <a:noFill/>
          <a:effectLst/>
        </p:spPr>
        <p:txBody>
          <a:bodyPr wrap="square" lIns="0" tIns="0" rIns="0" bIns="0" rtlCol="0">
            <a:sp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App clients</a:t>
            </a:r>
          </a:p>
        </p:txBody>
      </p:sp>
      <p:cxnSp>
        <p:nvCxnSpPr>
          <p:cNvPr id="33" name="Straight Arrow Connector 32"/>
          <p:cNvCxnSpPr>
            <a:stCxn id="18" idx="3"/>
          </p:cNvCxnSpPr>
          <p:nvPr/>
        </p:nvCxnSpPr>
        <p:spPr>
          <a:xfrm>
            <a:off x="4341683" y="2977194"/>
            <a:ext cx="1272620" cy="412628"/>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flipV="1">
            <a:off x="4341684" y="3596448"/>
            <a:ext cx="1257569" cy="424569"/>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a:off x="6737482" y="3596445"/>
            <a:ext cx="773393" cy="424572"/>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V="1">
            <a:off x="6737482" y="2889957"/>
            <a:ext cx="713185" cy="499865"/>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
        <p:nvSpPr>
          <p:cNvPr id="21" name="Multiply 20"/>
          <p:cNvSpPr/>
          <p:nvPr/>
        </p:nvSpPr>
        <p:spPr>
          <a:xfrm>
            <a:off x="6694641" y="2868235"/>
            <a:ext cx="694425" cy="615828"/>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300324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DIY Load Balancer vs. Elastic Load Balancing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909077"/>
              </p:ext>
            </p:extLst>
          </p:nvPr>
        </p:nvGraphicFramePr>
        <p:xfrm>
          <a:off x="838000" y="1877184"/>
          <a:ext cx="10515800" cy="3268464"/>
        </p:xfrm>
        <a:graphic>
          <a:graphicData uri="http://schemas.openxmlformats.org/drawingml/2006/table">
            <a:tbl>
              <a:tblPr firstRow="1" bandRow="1">
                <a:tableStyleId>{5C22544A-7EE6-4342-B048-85BDC9FD1C3A}</a:tableStyleId>
              </a:tblPr>
              <a:tblGrid>
                <a:gridCol w="5257900">
                  <a:extLst>
                    <a:ext uri="{9D8B030D-6E8A-4147-A177-3AD203B41FA5}">
                      <a16:colId xmlns:a16="http://schemas.microsoft.com/office/drawing/2014/main" val="20000"/>
                    </a:ext>
                  </a:extLst>
                </a:gridCol>
                <a:gridCol w="5257900">
                  <a:extLst>
                    <a:ext uri="{9D8B030D-6E8A-4147-A177-3AD203B41FA5}">
                      <a16:colId xmlns:a16="http://schemas.microsoft.com/office/drawing/2014/main" val="20001"/>
                    </a:ext>
                  </a:extLst>
                </a:gridCol>
              </a:tblGrid>
              <a:tr h="558189">
                <a:tc>
                  <a:txBody>
                    <a:bodyPr/>
                    <a:lstStyle/>
                    <a:p>
                      <a:pPr algn="ctr"/>
                      <a:r>
                        <a:rPr lang="en-US" sz="2400" dirty="0">
                          <a:latin typeface="Amazon Ember Medium" panose="020B0603020204030204" pitchFamily="34" charset="0"/>
                          <a:ea typeface="Amazon Ember Medium" panose="020B0603020204030204" pitchFamily="34" charset="0"/>
                          <a:cs typeface="Amazon Ember Medium" panose="020B0603020204030204" pitchFamily="34" charset="0"/>
                        </a:rPr>
                        <a:t>Do It Yourself (DIY)</a:t>
                      </a:r>
                    </a:p>
                  </a:txBody>
                  <a:tcPr marL="113971" marR="113971" marT="60960" marB="60960"/>
                </a:tc>
                <a:tc>
                  <a:txBody>
                    <a:bodyPr/>
                    <a:lstStyle/>
                    <a:p>
                      <a:pPr algn="ctr"/>
                      <a:r>
                        <a:rPr lang="en-US" sz="2400" dirty="0">
                          <a:latin typeface="Amazon Ember Medium" panose="020B0603020204030204" pitchFamily="34" charset="0"/>
                          <a:ea typeface="Amazon Ember Medium" panose="020B0603020204030204" pitchFamily="34" charset="0"/>
                          <a:cs typeface="Amazon Ember Medium" panose="020B0603020204030204" pitchFamily="34" charset="0"/>
                        </a:rPr>
                        <a:t>Elastic Load Balancing</a:t>
                      </a:r>
                    </a:p>
                  </a:txBody>
                  <a:tcPr marL="113971" marR="113971" marT="60960" marB="60960"/>
                </a:tc>
                <a:extLst>
                  <a:ext uri="{0D108BD9-81ED-4DB2-BD59-A6C34878D82A}">
                    <a16:rowId xmlns:a16="http://schemas.microsoft.com/office/drawing/2014/main" val="10000"/>
                  </a:ext>
                </a:extLst>
              </a:tr>
              <a:tr h="2710275">
                <a:tc>
                  <a:txBody>
                    <a:bodyPr/>
                    <a:lstStyle/>
                    <a:p>
                      <a:pPr marL="171450" indent="-1714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Un-managed (managed by you)</a:t>
                      </a:r>
                    </a:p>
                    <a:p>
                      <a:pPr marL="171450" indent="-171450">
                        <a:buFont typeface="Arial" panose="020B0604020202020204" pitchFamily="34" charset="0"/>
                        <a:buChar char="•"/>
                      </a:pPr>
                      <a:endParaRPr lang="en-US" sz="13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indent="-1714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You create a load balancer on Amazon EC2 that fits your requirements</a:t>
                      </a:r>
                    </a:p>
                    <a:p>
                      <a:pPr marL="171450" indent="-171450">
                        <a:buFont typeface="Arial" panose="020B0604020202020204" pitchFamily="34" charset="0"/>
                        <a:buChar char="•"/>
                      </a:pPr>
                      <a:endParaRPr lang="en-US" sz="13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indent="-1714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Scaling</a:t>
                      </a:r>
                      <a:r>
                        <a:rPr lang="en-US" sz="2400" baseline="0" dirty="0">
                          <a:latin typeface="Amazon Ember Light" panose="020B0403020204020204" pitchFamily="34" charset="0"/>
                          <a:ea typeface="Amazon Ember Light" panose="020B0403020204020204" pitchFamily="34" charset="0"/>
                          <a:cs typeface="Amazon Ember Light" panose="020B0403020204020204" pitchFamily="34" charset="0"/>
                        </a:rPr>
                        <a:t> must be handled by you</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13971" marR="113971" marT="60960" marB="60960"/>
                </a:tc>
                <a:tc>
                  <a:txBody>
                    <a:bodyPr/>
                    <a:lstStyle/>
                    <a:p>
                      <a:pPr marL="171450" indent="-171450" algn="l" defTabSz="457200" rtl="0" eaLnBrk="1" latinLnBrk="0" hangingPunct="1">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Managed by AWS</a:t>
                      </a:r>
                    </a:p>
                    <a:p>
                      <a:pPr marL="171450" indent="-171450" algn="l" defTabSz="457200" rtl="0" eaLnBrk="1" latinLnBrk="0" hangingPunct="1">
                        <a:buFont typeface="Arial" panose="020B0604020202020204" pitchFamily="34" charset="0"/>
                        <a:buChar char="•"/>
                      </a:pPr>
                      <a:endPar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indent="-171450" algn="l" defTabSz="457200" rtl="0" eaLnBrk="1" latinLnBrk="0" hangingPunct="1">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Usually the most cost-efficient solution</a:t>
                      </a:r>
                    </a:p>
                    <a:p>
                      <a:pPr marL="171450" indent="-171450" algn="l" defTabSz="457200" rtl="0" eaLnBrk="1" latinLnBrk="0" hangingPunct="1">
                        <a:buFont typeface="Arial" panose="020B0604020202020204" pitchFamily="34" charset="0"/>
                        <a:buChar char="•"/>
                      </a:pPr>
                      <a:endPar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indent="-171450" algn="l" defTabSz="457200" rtl="0" eaLnBrk="1" latinLnBrk="0" hangingPunct="1">
                        <a:buFont typeface="Arial" panose="020B0604020202020204" pitchFamily="34" charset="0"/>
                        <a:buChar char="•"/>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Automatically scaled</a:t>
                      </a:r>
                    </a:p>
                  </a:txBody>
                  <a:tcPr marL="113971" marR="113971" marT="60960" marB="60960"/>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599058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Connection Draining for Your Load Balancer</a:t>
            </a:r>
          </a:p>
        </p:txBody>
      </p:sp>
      <p:sp>
        <p:nvSpPr>
          <p:cNvPr id="3" name="Content Placeholder 2"/>
          <p:cNvSpPr>
            <a:spLocks noGrp="1"/>
          </p:cNvSpPr>
          <p:nvPr>
            <p:ph idx="1"/>
          </p:nvPr>
        </p:nvSpPr>
        <p:spPr>
          <a:xfrm>
            <a:off x="238539" y="1358660"/>
            <a:ext cx="11360426" cy="5270738"/>
          </a:xfrm>
        </p:spPr>
        <p:txBody>
          <a:bodyPr>
            <a:normAutofit fontScale="92500" lnSpcReduction="10000"/>
          </a:bodyPr>
          <a:lstStyle/>
          <a:p>
            <a:pPr marL="0" indent="0">
              <a:spcBef>
                <a:spcPts val="1800"/>
              </a:spcBef>
              <a:buNone/>
            </a:pPr>
            <a:r>
              <a:rPr lang="en-US" dirty="0"/>
              <a:t>Enabling connection draining causes the load balancer to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stop</a:t>
            </a:r>
            <a:r>
              <a:rPr lang="en-US" dirty="0">
                <a:solidFill>
                  <a:schemeClr val="accent1"/>
                </a:solidFill>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sending</a:t>
            </a:r>
            <a:r>
              <a:rPr lang="en-US" dirty="0">
                <a:solidFill>
                  <a:schemeClr val="accent1"/>
                </a:solidFill>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new</a:t>
            </a:r>
            <a:r>
              <a:rPr lang="en-US" dirty="0">
                <a:solidFill>
                  <a:schemeClr val="accent1"/>
                </a:solidFill>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requests</a:t>
            </a:r>
            <a:r>
              <a:rPr lang="en-US" dirty="0">
                <a:solidFill>
                  <a:schemeClr val="accent1"/>
                </a:solidFill>
              </a:rPr>
              <a:t> </a:t>
            </a:r>
            <a:r>
              <a:rPr lang="en-US" dirty="0"/>
              <a:t>to the back-end instances when instances are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de-registering</a:t>
            </a:r>
            <a:r>
              <a:rPr lang="en-US" dirty="0"/>
              <a:t> or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become</a:t>
            </a:r>
            <a:r>
              <a:rPr lang="en-US" b="1" dirty="0">
                <a:solidFill>
                  <a:schemeClr val="accent1"/>
                </a:solidFill>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unhealthy</a:t>
            </a:r>
            <a:r>
              <a:rPr lang="en-US" dirty="0"/>
              <a:t>.</a:t>
            </a:r>
            <a:br>
              <a:rPr lang="en-US" dirty="0"/>
            </a:br>
            <a:br>
              <a:rPr lang="en-US" dirty="0"/>
            </a:br>
            <a:endParaRPr lang="en-US" sz="1067" dirty="0"/>
          </a:p>
          <a:p>
            <a:pPr marL="0" indent="0">
              <a:lnSpc>
                <a:spcPct val="110000"/>
              </a:lnSpc>
              <a:spcBef>
                <a:spcPts val="0"/>
              </a:spcBef>
              <a:buNone/>
            </a:pPr>
            <a:r>
              <a:rPr lang="en-US" dirty="0"/>
              <a:t>Why is this important?</a:t>
            </a:r>
          </a:p>
          <a:p>
            <a:pPr marL="0" indent="0">
              <a:lnSpc>
                <a:spcPct val="110000"/>
              </a:lnSpc>
              <a:spcBef>
                <a:spcPts val="0"/>
              </a:spcBef>
              <a:buNone/>
            </a:pPr>
            <a:r>
              <a:rPr lang="en-US" dirty="0"/>
              <a:t>You can perform maintenance without affecting your end users.</a:t>
            </a:r>
          </a:p>
          <a:p>
            <a:endParaRPr lang="en-US" dirty="0"/>
          </a:p>
          <a:p>
            <a:pPr marL="0" indent="0">
              <a:buNone/>
            </a:pPr>
            <a:r>
              <a:rPr lang="en-US" dirty="0"/>
              <a:t>Enable connection draining through:</a:t>
            </a:r>
          </a:p>
          <a:p>
            <a:r>
              <a:rPr lang="en-US" dirty="0"/>
              <a:t>  AWS Management Console</a:t>
            </a:r>
          </a:p>
          <a:p>
            <a:r>
              <a:rPr lang="en-US" dirty="0"/>
              <a:t>  API</a:t>
            </a:r>
          </a:p>
          <a:p>
            <a:r>
              <a:rPr lang="en-US" dirty="0"/>
              <a:t>  AWS Command Line Interface, or AWS CLI</a:t>
            </a:r>
          </a:p>
          <a:p>
            <a:r>
              <a:rPr lang="en-US" dirty="0"/>
              <a:t>  AWS </a:t>
            </a:r>
            <a:r>
              <a:rPr lang="en-US" dirty="0" err="1"/>
              <a:t>CloudFormation</a:t>
            </a:r>
            <a:endParaRPr lang="en-US" dirty="0"/>
          </a:p>
          <a:p>
            <a:pPr marL="0" indent="0">
              <a:spcBef>
                <a:spcPts val="1800"/>
              </a:spcBef>
              <a:buNone/>
            </a:pPr>
            <a:endParaRPr lang="en-US" dirty="0"/>
          </a:p>
        </p:txBody>
      </p:sp>
      <p:pic>
        <p:nvPicPr>
          <p:cNvPr id="4" name="Picture 3">
            <a:hlinkClick r:id="rId4"/>
            <a:extLst>
              <a:ext uri="{FF2B5EF4-FFF2-40B4-BE49-F238E27FC236}">
                <a16:creationId xmlns:a16="http://schemas.microsoft.com/office/drawing/2014/main" id="{94C66B25-81D8-CE4B-8441-40BB790BB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1778116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Exercise: Improve This Architecture</a:t>
            </a:r>
          </a:p>
        </p:txBody>
      </p:sp>
    </p:spTree>
    <p:custDataLst>
      <p:tags r:id="rId1"/>
    </p:custDataLst>
    <p:extLst>
      <p:ext uri="{BB962C8B-B14F-4D97-AF65-F5344CB8AC3E}">
        <p14:creationId xmlns:p14="http://schemas.microsoft.com/office/powerpoint/2010/main" val="1790334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How Can the Availability of this Environment              be Improved?</a:t>
            </a:r>
          </a:p>
        </p:txBody>
      </p:sp>
      <p:sp>
        <p:nvSpPr>
          <p:cNvPr id="50" name="Rounded Rectangle 49">
            <a:extLst>
              <a:ext uri="{FF2B5EF4-FFF2-40B4-BE49-F238E27FC236}">
                <a16:creationId xmlns:a16="http://schemas.microsoft.com/office/drawing/2014/main" id="{ECEE3FD6-17AC-CF47-98F0-DE4F876885B8}"/>
              </a:ext>
            </a:extLst>
          </p:cNvPr>
          <p:cNvSpPr/>
          <p:nvPr/>
        </p:nvSpPr>
        <p:spPr>
          <a:xfrm>
            <a:off x="3620698" y="1890209"/>
            <a:ext cx="4702529"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ounded Rectangle 50">
            <a:extLst>
              <a:ext uri="{FF2B5EF4-FFF2-40B4-BE49-F238E27FC236}">
                <a16:creationId xmlns:a16="http://schemas.microsoft.com/office/drawing/2014/main" id="{F91E5B4A-208B-C94F-9071-B78E0C1D71EF}"/>
              </a:ext>
            </a:extLst>
          </p:cNvPr>
          <p:cNvSpPr/>
          <p:nvPr/>
        </p:nvSpPr>
        <p:spPr>
          <a:xfrm>
            <a:off x="4130080" y="4127604"/>
            <a:ext cx="1636456"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TextBox 37">
            <a:extLst>
              <a:ext uri="{FF2B5EF4-FFF2-40B4-BE49-F238E27FC236}">
                <a16:creationId xmlns:a16="http://schemas.microsoft.com/office/drawing/2014/main" id="{8742C9C4-C73F-4A43-A644-581406B3A49F}"/>
              </a:ext>
            </a:extLst>
          </p:cNvPr>
          <p:cNvSpPr txBox="1">
            <a:spLocks noChangeArrowheads="1"/>
          </p:cNvSpPr>
          <p:nvPr/>
        </p:nvSpPr>
        <p:spPr bwMode="auto">
          <a:xfrm>
            <a:off x="4119069" y="5114122"/>
            <a:ext cx="1534721"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53" name="Rectangle 52">
            <a:extLst>
              <a:ext uri="{FF2B5EF4-FFF2-40B4-BE49-F238E27FC236}">
                <a16:creationId xmlns:a16="http://schemas.microsoft.com/office/drawing/2014/main" id="{DAFF40AE-12E8-F647-B502-AC93D0D237B6}"/>
              </a:ext>
            </a:extLst>
          </p:cNvPr>
          <p:cNvSpPr/>
          <p:nvPr/>
        </p:nvSpPr>
        <p:spPr>
          <a:xfrm>
            <a:off x="4787641" y="1446113"/>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54" name="Group 53">
            <a:extLst>
              <a:ext uri="{FF2B5EF4-FFF2-40B4-BE49-F238E27FC236}">
                <a16:creationId xmlns:a16="http://schemas.microsoft.com/office/drawing/2014/main" id="{446938B6-5ACE-5843-940B-35555BB75E0C}"/>
              </a:ext>
            </a:extLst>
          </p:cNvPr>
          <p:cNvGrpSpPr/>
          <p:nvPr/>
        </p:nvGrpSpPr>
        <p:grpSpPr>
          <a:xfrm>
            <a:off x="3964518" y="2413991"/>
            <a:ext cx="1904889" cy="3624537"/>
            <a:chOff x="1730879" y="3627142"/>
            <a:chExt cx="5036813" cy="1628324"/>
          </a:xfrm>
        </p:grpSpPr>
        <p:sp>
          <p:nvSpPr>
            <p:cNvPr id="55" name="Rounded Rectangle 54">
              <a:extLst>
                <a:ext uri="{FF2B5EF4-FFF2-40B4-BE49-F238E27FC236}">
                  <a16:creationId xmlns:a16="http://schemas.microsoft.com/office/drawing/2014/main" id="{71F0FCB3-E68C-DB44-A49B-6C7544DF82E3}"/>
                </a:ext>
              </a:extLst>
            </p:cNvPr>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extLst>
                <a:ext uri="{FF2B5EF4-FFF2-40B4-BE49-F238E27FC236}">
                  <a16:creationId xmlns:a16="http://schemas.microsoft.com/office/drawing/2014/main" id="{C8482F8F-F23D-634E-BE6F-4777C6B9DF16}"/>
                </a:ext>
              </a:extLst>
            </p:cNvPr>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grpSp>
      <p:sp>
        <p:nvSpPr>
          <p:cNvPr id="57" name="Rounded Rectangle 56">
            <a:extLst>
              <a:ext uri="{FF2B5EF4-FFF2-40B4-BE49-F238E27FC236}">
                <a16:creationId xmlns:a16="http://schemas.microsoft.com/office/drawing/2014/main" id="{33563DB0-9016-9448-ABA7-F42D95EA0A56}"/>
              </a:ext>
            </a:extLst>
          </p:cNvPr>
          <p:cNvSpPr/>
          <p:nvPr/>
        </p:nvSpPr>
        <p:spPr>
          <a:xfrm>
            <a:off x="4140325" y="2649883"/>
            <a:ext cx="160124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TextBox 37">
            <a:extLst>
              <a:ext uri="{FF2B5EF4-FFF2-40B4-BE49-F238E27FC236}">
                <a16:creationId xmlns:a16="http://schemas.microsoft.com/office/drawing/2014/main" id="{71D282BF-5947-444A-8951-8E5A2199B010}"/>
              </a:ext>
            </a:extLst>
          </p:cNvPr>
          <p:cNvSpPr txBox="1">
            <a:spLocks noChangeArrowheads="1"/>
          </p:cNvSpPr>
          <p:nvPr/>
        </p:nvSpPr>
        <p:spPr bwMode="auto">
          <a:xfrm>
            <a:off x="4109844" y="2688412"/>
            <a:ext cx="1435567"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59" name="Picture 58">
            <a:extLst>
              <a:ext uri="{FF2B5EF4-FFF2-40B4-BE49-F238E27FC236}">
                <a16:creationId xmlns:a16="http://schemas.microsoft.com/office/drawing/2014/main" id="{FEB0DA26-E961-4B40-8A35-AC493E02C40D}"/>
              </a:ext>
            </a:extLst>
          </p:cNvPr>
          <p:cNvPicPr>
            <a:picLocks noChangeAspect="1"/>
          </p:cNvPicPr>
          <p:nvPr/>
        </p:nvPicPr>
        <p:blipFill>
          <a:blip r:embed="rId4"/>
          <a:stretch>
            <a:fillRect/>
          </a:stretch>
        </p:blipFill>
        <p:spPr>
          <a:xfrm>
            <a:off x="4286151" y="2467355"/>
            <a:ext cx="232399" cy="259740"/>
          </a:xfrm>
          <a:prstGeom prst="rect">
            <a:avLst/>
          </a:prstGeom>
        </p:spPr>
      </p:pic>
      <p:pic>
        <p:nvPicPr>
          <p:cNvPr id="60" name="Picture 59">
            <a:extLst>
              <a:ext uri="{FF2B5EF4-FFF2-40B4-BE49-F238E27FC236}">
                <a16:creationId xmlns:a16="http://schemas.microsoft.com/office/drawing/2014/main" id="{017E7CB4-35E2-8841-A32C-465F2EAA4117}"/>
              </a:ext>
            </a:extLst>
          </p:cNvPr>
          <p:cNvPicPr>
            <a:picLocks noChangeAspect="1"/>
          </p:cNvPicPr>
          <p:nvPr/>
        </p:nvPicPr>
        <p:blipFill>
          <a:blip r:embed="rId4"/>
          <a:stretch>
            <a:fillRect/>
          </a:stretch>
        </p:blipFill>
        <p:spPr>
          <a:xfrm>
            <a:off x="4240709" y="3946701"/>
            <a:ext cx="232399" cy="259740"/>
          </a:xfrm>
          <a:prstGeom prst="rect">
            <a:avLst/>
          </a:prstGeom>
        </p:spPr>
      </p:pic>
      <p:pic>
        <p:nvPicPr>
          <p:cNvPr id="61" name="Picture 60">
            <a:extLst>
              <a:ext uri="{FF2B5EF4-FFF2-40B4-BE49-F238E27FC236}">
                <a16:creationId xmlns:a16="http://schemas.microsoft.com/office/drawing/2014/main" id="{344267E8-97C9-FB4C-A4E7-3C7FE874B41E}"/>
              </a:ext>
            </a:extLst>
          </p:cNvPr>
          <p:cNvPicPr>
            <a:picLocks noChangeAspect="1"/>
          </p:cNvPicPr>
          <p:nvPr/>
        </p:nvPicPr>
        <p:blipFill>
          <a:blip r:embed="rId5"/>
          <a:stretch>
            <a:fillRect/>
          </a:stretch>
        </p:blipFill>
        <p:spPr>
          <a:xfrm>
            <a:off x="8583228" y="1385346"/>
            <a:ext cx="777973" cy="511240"/>
          </a:xfrm>
          <a:prstGeom prst="rect">
            <a:avLst/>
          </a:prstGeom>
        </p:spPr>
      </p:pic>
      <p:pic>
        <p:nvPicPr>
          <p:cNvPr id="62" name="Picture 61" descr="EC2-Instances.png">
            <a:extLst>
              <a:ext uri="{FF2B5EF4-FFF2-40B4-BE49-F238E27FC236}">
                <a16:creationId xmlns:a16="http://schemas.microsoft.com/office/drawing/2014/main" id="{1A54377A-FAE8-8048-B235-9AD3D52A6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079" y="4457125"/>
            <a:ext cx="949924" cy="813752"/>
          </a:xfrm>
          <a:prstGeom prst="rect">
            <a:avLst/>
          </a:prstGeom>
        </p:spPr>
      </p:pic>
      <p:pic>
        <p:nvPicPr>
          <p:cNvPr id="63" name="Picture 62" descr="EC2-Instances.png">
            <a:extLst>
              <a:ext uri="{FF2B5EF4-FFF2-40B4-BE49-F238E27FC236}">
                <a16:creationId xmlns:a16="http://schemas.microsoft.com/office/drawing/2014/main" id="{F40D2D8F-52A5-4540-B39C-296357A9E1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3707" y="4430416"/>
            <a:ext cx="949924" cy="813752"/>
          </a:xfrm>
          <a:prstGeom prst="rect">
            <a:avLst/>
          </a:prstGeom>
        </p:spPr>
      </p:pic>
      <p:grpSp>
        <p:nvGrpSpPr>
          <p:cNvPr id="64" name="Group 63">
            <a:extLst>
              <a:ext uri="{FF2B5EF4-FFF2-40B4-BE49-F238E27FC236}">
                <a16:creationId xmlns:a16="http://schemas.microsoft.com/office/drawing/2014/main" id="{7A912489-0406-D54C-9659-498851D45D11}"/>
              </a:ext>
            </a:extLst>
          </p:cNvPr>
          <p:cNvGrpSpPr/>
          <p:nvPr/>
        </p:nvGrpSpPr>
        <p:grpSpPr>
          <a:xfrm>
            <a:off x="6095054" y="2421879"/>
            <a:ext cx="1904889" cy="3624537"/>
            <a:chOff x="1730879" y="3627142"/>
            <a:chExt cx="5036813" cy="1628324"/>
          </a:xfrm>
        </p:grpSpPr>
        <p:sp>
          <p:nvSpPr>
            <p:cNvPr id="65" name="Rounded Rectangle 64">
              <a:extLst>
                <a:ext uri="{FF2B5EF4-FFF2-40B4-BE49-F238E27FC236}">
                  <a16:creationId xmlns:a16="http://schemas.microsoft.com/office/drawing/2014/main" id="{719180BC-6A74-DB4F-BD31-6B58BF78770C}"/>
                </a:ext>
              </a:extLst>
            </p:cNvPr>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TextBox 65">
              <a:extLst>
                <a:ext uri="{FF2B5EF4-FFF2-40B4-BE49-F238E27FC236}">
                  <a16:creationId xmlns:a16="http://schemas.microsoft.com/office/drawing/2014/main" id="{D22BDC3A-8B5B-924E-B08C-D61594993E04}"/>
                </a:ext>
              </a:extLst>
            </p:cNvPr>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grpSp>
      <p:pic>
        <p:nvPicPr>
          <p:cNvPr id="67" name="Picture 66">
            <a:extLst>
              <a:ext uri="{FF2B5EF4-FFF2-40B4-BE49-F238E27FC236}">
                <a16:creationId xmlns:a16="http://schemas.microsoft.com/office/drawing/2014/main" id="{EA4C339D-ADC9-A84C-8B28-37A1703B11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1095" y="1548877"/>
            <a:ext cx="579395" cy="607431"/>
          </a:xfrm>
          <a:prstGeom prst="rect">
            <a:avLst/>
          </a:prstGeom>
        </p:spPr>
      </p:pic>
      <p:pic>
        <p:nvPicPr>
          <p:cNvPr id="69" name="Picture 68">
            <a:extLst>
              <a:ext uri="{FF2B5EF4-FFF2-40B4-BE49-F238E27FC236}">
                <a16:creationId xmlns:a16="http://schemas.microsoft.com/office/drawing/2014/main" id="{B48F0A7F-84B5-F841-BF01-E77F3841C4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1744" y="2995675"/>
            <a:ext cx="608843" cy="628483"/>
          </a:xfrm>
          <a:prstGeom prst="rect">
            <a:avLst/>
          </a:prstGeom>
        </p:spPr>
      </p:pic>
      <p:pic>
        <p:nvPicPr>
          <p:cNvPr id="71" name="Picture 70" descr="EC2-Instances.png">
            <a:extLst>
              <a:ext uri="{FF2B5EF4-FFF2-40B4-BE49-F238E27FC236}">
                <a16:creationId xmlns:a16="http://schemas.microsoft.com/office/drawing/2014/main" id="{58FCF947-1E3B-9748-A75F-0CF6D116F5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079" y="2940697"/>
            <a:ext cx="949924" cy="813752"/>
          </a:xfrm>
          <a:prstGeom prst="rect">
            <a:avLst/>
          </a:prstGeom>
        </p:spPr>
      </p:pic>
      <p:pic>
        <p:nvPicPr>
          <p:cNvPr id="72" name="Picture 71" descr="EC2-Instances.png">
            <a:extLst>
              <a:ext uri="{FF2B5EF4-FFF2-40B4-BE49-F238E27FC236}">
                <a16:creationId xmlns:a16="http://schemas.microsoft.com/office/drawing/2014/main" id="{97563A57-DBE4-2E41-B201-2D8A21C469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9066" y="2943207"/>
            <a:ext cx="949924" cy="813752"/>
          </a:xfrm>
          <a:prstGeom prst="rect">
            <a:avLst/>
          </a:prstGeom>
        </p:spPr>
      </p:pic>
      <p:sp>
        <p:nvSpPr>
          <p:cNvPr id="74" name="Rectangle 73">
            <a:extLst>
              <a:ext uri="{FF2B5EF4-FFF2-40B4-BE49-F238E27FC236}">
                <a16:creationId xmlns:a16="http://schemas.microsoft.com/office/drawing/2014/main" id="{4B37B79B-0C03-6E48-B36F-244926907F74}"/>
              </a:ext>
            </a:extLst>
          </p:cNvPr>
          <p:cNvSpPr/>
          <p:nvPr/>
        </p:nvSpPr>
        <p:spPr>
          <a:xfrm>
            <a:off x="5485973" y="3245535"/>
            <a:ext cx="1189472" cy="20512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 servers</a:t>
            </a:r>
          </a:p>
        </p:txBody>
      </p:sp>
      <p:cxnSp>
        <p:nvCxnSpPr>
          <p:cNvPr id="75" name="Elbow Connector 74">
            <a:extLst>
              <a:ext uri="{FF2B5EF4-FFF2-40B4-BE49-F238E27FC236}">
                <a16:creationId xmlns:a16="http://schemas.microsoft.com/office/drawing/2014/main" id="{5A646426-72A4-5646-BB9B-2145E8C61650}"/>
              </a:ext>
            </a:extLst>
          </p:cNvPr>
          <p:cNvCxnSpPr>
            <a:stCxn id="67" idx="2"/>
            <a:endCxn id="71" idx="0"/>
          </p:cNvCxnSpPr>
          <p:nvPr/>
        </p:nvCxnSpPr>
        <p:spPr>
          <a:xfrm rot="5400000">
            <a:off x="5311223" y="2231127"/>
            <a:ext cx="784391" cy="634751"/>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6" name="Straight Arrow Connector 75">
            <a:extLst>
              <a:ext uri="{FF2B5EF4-FFF2-40B4-BE49-F238E27FC236}">
                <a16:creationId xmlns:a16="http://schemas.microsoft.com/office/drawing/2014/main" id="{02280A92-E5FF-4346-864E-FDAF15298B39}"/>
              </a:ext>
            </a:extLst>
          </p:cNvPr>
          <p:cNvCxnSpPr>
            <a:stCxn id="71" idx="2"/>
            <a:endCxn id="62" idx="0"/>
          </p:cNvCxnSpPr>
          <p:nvPr/>
        </p:nvCxnSpPr>
        <p:spPr>
          <a:xfrm>
            <a:off x="5386041" y="3754450"/>
            <a:ext cx="0" cy="702676"/>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7" name="Elbow Connector 76">
            <a:extLst>
              <a:ext uri="{FF2B5EF4-FFF2-40B4-BE49-F238E27FC236}">
                <a16:creationId xmlns:a16="http://schemas.microsoft.com/office/drawing/2014/main" id="{F93DDA10-9A43-5D4F-B680-39B532FD1CD5}"/>
              </a:ext>
            </a:extLst>
          </p:cNvPr>
          <p:cNvCxnSpPr>
            <a:stCxn id="62" idx="1"/>
            <a:endCxn id="69" idx="2"/>
          </p:cNvCxnSpPr>
          <p:nvPr/>
        </p:nvCxnSpPr>
        <p:spPr>
          <a:xfrm rot="10800000">
            <a:off x="4656168" y="3624159"/>
            <a:ext cx="254913" cy="1239844"/>
          </a:xfrm>
          <a:prstGeom prst="bentConnector2">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a:extLst>
              <a:ext uri="{FF2B5EF4-FFF2-40B4-BE49-F238E27FC236}">
                <a16:creationId xmlns:a16="http://schemas.microsoft.com/office/drawing/2014/main" id="{B92F9626-EB3F-964E-92E4-CBE68A8ED056}"/>
              </a:ext>
            </a:extLst>
          </p:cNvPr>
          <p:cNvCxnSpPr/>
          <p:nvPr/>
        </p:nvCxnSpPr>
        <p:spPr>
          <a:xfrm flipV="1">
            <a:off x="4901968" y="2052155"/>
            <a:ext cx="858939" cy="1035940"/>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9" name="Rectangle 78">
            <a:extLst>
              <a:ext uri="{FF2B5EF4-FFF2-40B4-BE49-F238E27FC236}">
                <a16:creationId xmlns:a16="http://schemas.microsoft.com/office/drawing/2014/main" id="{4EFA87EF-0F79-484D-9B7B-DDFCCDDC80CE}"/>
              </a:ext>
            </a:extLst>
          </p:cNvPr>
          <p:cNvSpPr/>
          <p:nvPr/>
        </p:nvSpPr>
        <p:spPr>
          <a:xfrm>
            <a:off x="3543815" y="3065397"/>
            <a:ext cx="815080"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sp>
        <p:nvSpPr>
          <p:cNvPr id="80" name="Rounded Rectangle 79">
            <a:extLst>
              <a:ext uri="{FF2B5EF4-FFF2-40B4-BE49-F238E27FC236}">
                <a16:creationId xmlns:a16="http://schemas.microsoft.com/office/drawing/2014/main" id="{A6FEB24C-2865-F545-997E-EAD6C2EB36D3}"/>
              </a:ext>
            </a:extLst>
          </p:cNvPr>
          <p:cNvSpPr/>
          <p:nvPr/>
        </p:nvSpPr>
        <p:spPr>
          <a:xfrm>
            <a:off x="6261844" y="2670314"/>
            <a:ext cx="1601249"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TextBox 80">
            <a:extLst>
              <a:ext uri="{FF2B5EF4-FFF2-40B4-BE49-F238E27FC236}">
                <a16:creationId xmlns:a16="http://schemas.microsoft.com/office/drawing/2014/main" id="{18D3F204-39AF-FC47-8C1D-B9CD2A08D739}"/>
              </a:ext>
            </a:extLst>
          </p:cNvPr>
          <p:cNvSpPr txBox="1">
            <a:spLocks noChangeArrowheads="1"/>
          </p:cNvSpPr>
          <p:nvPr/>
        </p:nvSpPr>
        <p:spPr bwMode="auto">
          <a:xfrm>
            <a:off x="6862206" y="2657817"/>
            <a:ext cx="1435567"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82" name="Picture 81">
            <a:extLst>
              <a:ext uri="{FF2B5EF4-FFF2-40B4-BE49-F238E27FC236}">
                <a16:creationId xmlns:a16="http://schemas.microsoft.com/office/drawing/2014/main" id="{97088B45-FB42-784A-A37F-46B525C6F5C4}"/>
              </a:ext>
            </a:extLst>
          </p:cNvPr>
          <p:cNvPicPr>
            <a:picLocks noChangeAspect="1"/>
          </p:cNvPicPr>
          <p:nvPr/>
        </p:nvPicPr>
        <p:blipFill>
          <a:blip r:embed="rId4"/>
          <a:stretch>
            <a:fillRect/>
          </a:stretch>
        </p:blipFill>
        <p:spPr>
          <a:xfrm>
            <a:off x="6407670" y="2487786"/>
            <a:ext cx="232399" cy="259740"/>
          </a:xfrm>
          <a:prstGeom prst="rect">
            <a:avLst/>
          </a:prstGeom>
        </p:spPr>
      </p:pic>
      <p:sp>
        <p:nvSpPr>
          <p:cNvPr id="83" name="Rounded Rectangle 82">
            <a:extLst>
              <a:ext uri="{FF2B5EF4-FFF2-40B4-BE49-F238E27FC236}">
                <a16:creationId xmlns:a16="http://schemas.microsoft.com/office/drawing/2014/main" id="{53C9A3BE-37FE-6A4F-88C3-7BCE62E4398C}"/>
              </a:ext>
            </a:extLst>
          </p:cNvPr>
          <p:cNvSpPr/>
          <p:nvPr/>
        </p:nvSpPr>
        <p:spPr>
          <a:xfrm>
            <a:off x="6276583" y="4136880"/>
            <a:ext cx="1636456"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TextBox 37">
            <a:extLst>
              <a:ext uri="{FF2B5EF4-FFF2-40B4-BE49-F238E27FC236}">
                <a16:creationId xmlns:a16="http://schemas.microsoft.com/office/drawing/2014/main" id="{9DB49169-757B-9D49-98E8-B9854D29942B}"/>
              </a:ext>
            </a:extLst>
          </p:cNvPr>
          <p:cNvSpPr txBox="1">
            <a:spLocks noChangeArrowheads="1"/>
          </p:cNvSpPr>
          <p:nvPr/>
        </p:nvSpPr>
        <p:spPr bwMode="auto">
          <a:xfrm>
            <a:off x="6265572" y="5123398"/>
            <a:ext cx="1534721" cy="256545"/>
          </a:xfrm>
          <a:prstGeom prst="rect">
            <a:avLst/>
          </a:prstGeom>
          <a:noFill/>
          <a:ln w="9525">
            <a:noFill/>
            <a:miter lim="800000"/>
            <a:headEnd/>
            <a:tailEnd/>
          </a:ln>
        </p:spPr>
        <p:txBody>
          <a:bodyPr wrap="square">
            <a:spAutoFit/>
          </a:bodyPr>
          <a:lstStyle/>
          <a:p>
            <a:r>
              <a:rPr lang="en-US" sz="1067"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86" name="Picture 85">
            <a:extLst>
              <a:ext uri="{FF2B5EF4-FFF2-40B4-BE49-F238E27FC236}">
                <a16:creationId xmlns:a16="http://schemas.microsoft.com/office/drawing/2014/main" id="{CBD92C83-ED3A-0F43-B423-CDF18732605E}"/>
              </a:ext>
            </a:extLst>
          </p:cNvPr>
          <p:cNvPicPr>
            <a:picLocks noChangeAspect="1"/>
          </p:cNvPicPr>
          <p:nvPr/>
        </p:nvPicPr>
        <p:blipFill>
          <a:blip r:embed="rId4"/>
          <a:stretch>
            <a:fillRect/>
          </a:stretch>
        </p:blipFill>
        <p:spPr>
          <a:xfrm>
            <a:off x="6387211" y="3955977"/>
            <a:ext cx="232399" cy="259740"/>
          </a:xfrm>
          <a:prstGeom prst="rect">
            <a:avLst/>
          </a:prstGeom>
        </p:spPr>
      </p:pic>
      <p:cxnSp>
        <p:nvCxnSpPr>
          <p:cNvPr id="88" name="Elbow Connector 87">
            <a:extLst>
              <a:ext uri="{FF2B5EF4-FFF2-40B4-BE49-F238E27FC236}">
                <a16:creationId xmlns:a16="http://schemas.microsoft.com/office/drawing/2014/main" id="{4CE3BF61-D30A-574E-B231-590CDCD35320}"/>
              </a:ext>
            </a:extLst>
          </p:cNvPr>
          <p:cNvCxnSpPr>
            <a:stCxn id="67" idx="2"/>
            <a:endCxn id="72" idx="0"/>
          </p:cNvCxnSpPr>
          <p:nvPr/>
        </p:nvCxnSpPr>
        <p:spPr>
          <a:xfrm rot="16200000" flipH="1">
            <a:off x="5928961" y="2248138"/>
            <a:ext cx="786900" cy="603236"/>
          </a:xfrm>
          <a:prstGeom prst="bentConnector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pic>
        <p:nvPicPr>
          <p:cNvPr id="89" name="Picture 88">
            <a:extLst>
              <a:ext uri="{FF2B5EF4-FFF2-40B4-BE49-F238E27FC236}">
                <a16:creationId xmlns:a16="http://schemas.microsoft.com/office/drawing/2014/main" id="{6F0AB9C7-530D-B445-BD0B-50EEDA8B47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7663" y="1600309"/>
            <a:ext cx="690888" cy="450996"/>
          </a:xfrm>
          <a:prstGeom prst="rect">
            <a:avLst/>
          </a:prstGeom>
        </p:spPr>
      </p:pic>
      <p:sp>
        <p:nvSpPr>
          <p:cNvPr id="90" name="Rectangle 89">
            <a:extLst>
              <a:ext uri="{FF2B5EF4-FFF2-40B4-BE49-F238E27FC236}">
                <a16:creationId xmlns:a16="http://schemas.microsoft.com/office/drawing/2014/main" id="{F6E3AFE5-78F8-5A4B-9657-6C95CDD1854C}"/>
              </a:ext>
            </a:extLst>
          </p:cNvPr>
          <p:cNvSpPr/>
          <p:nvPr/>
        </p:nvSpPr>
        <p:spPr>
          <a:xfrm>
            <a:off x="7669433" y="3098373"/>
            <a:ext cx="815080"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pic>
        <p:nvPicPr>
          <p:cNvPr id="92" name="Picture 91">
            <a:extLst>
              <a:ext uri="{FF2B5EF4-FFF2-40B4-BE49-F238E27FC236}">
                <a16:creationId xmlns:a16="http://schemas.microsoft.com/office/drawing/2014/main" id="{9437A2EA-59CF-CD40-82D8-9DC9F5C62A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8360" y="2986523"/>
            <a:ext cx="608843" cy="628483"/>
          </a:xfrm>
          <a:prstGeom prst="rect">
            <a:avLst/>
          </a:prstGeom>
        </p:spPr>
      </p:pic>
      <p:cxnSp>
        <p:nvCxnSpPr>
          <p:cNvPr id="93" name="Straight Arrow Connector 92">
            <a:extLst>
              <a:ext uri="{FF2B5EF4-FFF2-40B4-BE49-F238E27FC236}">
                <a16:creationId xmlns:a16="http://schemas.microsoft.com/office/drawing/2014/main" id="{A51D1BEF-13CB-6C4B-96D8-F3E606FD756D}"/>
              </a:ext>
            </a:extLst>
          </p:cNvPr>
          <p:cNvCxnSpPr/>
          <p:nvPr/>
        </p:nvCxnSpPr>
        <p:spPr>
          <a:xfrm>
            <a:off x="6314367" y="1737490"/>
            <a:ext cx="2170146" cy="1809"/>
          </a:xfrm>
          <a:prstGeom prst="straightConnector1">
            <a:avLst/>
          </a:prstGeom>
          <a:ln w="38100">
            <a:solidFill>
              <a:srgbClr val="0070C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94" name="Elbow Connector 93">
            <a:extLst>
              <a:ext uri="{FF2B5EF4-FFF2-40B4-BE49-F238E27FC236}">
                <a16:creationId xmlns:a16="http://schemas.microsoft.com/office/drawing/2014/main" id="{AE142969-AB77-C746-8486-81CF606580AC}"/>
              </a:ext>
            </a:extLst>
          </p:cNvPr>
          <p:cNvCxnSpPr/>
          <p:nvPr/>
        </p:nvCxnSpPr>
        <p:spPr>
          <a:xfrm rot="5400000" flipH="1" flipV="1">
            <a:off x="6729224" y="4175984"/>
            <a:ext cx="1220789" cy="180277"/>
          </a:xfrm>
          <a:prstGeom prst="bentConnector3">
            <a:avLst>
              <a:gd name="adj1" fmla="val 1025"/>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95" name="Straight Arrow Connector 94">
            <a:extLst>
              <a:ext uri="{FF2B5EF4-FFF2-40B4-BE49-F238E27FC236}">
                <a16:creationId xmlns:a16="http://schemas.microsoft.com/office/drawing/2014/main" id="{1808FD6E-A2FC-E744-9FD6-1D53089F35D1}"/>
              </a:ext>
            </a:extLst>
          </p:cNvPr>
          <p:cNvCxnSpPr/>
          <p:nvPr/>
        </p:nvCxnSpPr>
        <p:spPr>
          <a:xfrm flipH="1" flipV="1">
            <a:off x="6261845" y="2068003"/>
            <a:ext cx="846515" cy="995177"/>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96" name="Straight Arrow Connector 95">
            <a:extLst>
              <a:ext uri="{FF2B5EF4-FFF2-40B4-BE49-F238E27FC236}">
                <a16:creationId xmlns:a16="http://schemas.microsoft.com/office/drawing/2014/main" id="{9B0CD1D5-614B-9D49-B3BF-B02ECC017F56}"/>
              </a:ext>
            </a:extLst>
          </p:cNvPr>
          <p:cNvCxnSpPr/>
          <p:nvPr/>
        </p:nvCxnSpPr>
        <p:spPr>
          <a:xfrm>
            <a:off x="6772293" y="3722165"/>
            <a:ext cx="0" cy="702676"/>
          </a:xfrm>
          <a:prstGeom prst="straightConnector1">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2456007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 with Load Balancing</a:t>
            </a:r>
          </a:p>
        </p:txBody>
      </p:sp>
      <p:sp>
        <p:nvSpPr>
          <p:cNvPr id="3" name="Content Placeholder 2"/>
          <p:cNvSpPr>
            <a:spLocks noGrp="1"/>
          </p:cNvSpPr>
          <p:nvPr>
            <p:ph idx="1"/>
          </p:nvPr>
        </p:nvSpPr>
        <p:spPr>
          <a:xfrm>
            <a:off x="208108" y="1632748"/>
            <a:ext cx="5459044" cy="4913308"/>
          </a:xfrm>
        </p:spPr>
        <p:txBody>
          <a:bodyPr>
            <a:normAutofit/>
          </a:bodyPr>
          <a:lstStyle/>
          <a:p>
            <a:pPr marL="457200" lvl="1" indent="-457200">
              <a:spcBef>
                <a:spcPts val="1000"/>
              </a:spcBef>
            </a:pPr>
            <a:r>
              <a:rPr lang="en-US" sz="2800" b="1" dirty="0">
                <a:latin typeface="Amazon Ember" panose="020B0603020204020204" pitchFamily="34" charset="0"/>
                <a:ea typeface="Amazon Ember" panose="020B0603020204020204" pitchFamily="34" charset="0"/>
                <a:cs typeface="Amazon Ember" panose="020B0603020204020204" pitchFamily="34" charset="0"/>
              </a:rPr>
              <a:t>Internet-Facing</a:t>
            </a:r>
            <a:r>
              <a:rPr lang="en-US" sz="2800" dirty="0"/>
              <a:t> Load Balancer</a:t>
            </a:r>
          </a:p>
          <a:p>
            <a:pPr marL="746125" lvl="2" indent="-347663">
              <a:lnSpc>
                <a:spcPct val="100000"/>
              </a:lnSpc>
              <a:spcBef>
                <a:spcPts val="1000"/>
              </a:spcBef>
            </a:pPr>
            <a:r>
              <a:rPr lang="en-US" dirty="0"/>
              <a:t>Deployed in </a:t>
            </a:r>
            <a:r>
              <a:rPr lang="en-US" b="1" dirty="0">
                <a:latin typeface="Amazon Ember" panose="020B0603020204020204" pitchFamily="34" charset="0"/>
                <a:ea typeface="Amazon Ember" panose="020B0603020204020204" pitchFamily="34" charset="0"/>
                <a:cs typeface="Amazon Ember" panose="020B0603020204020204" pitchFamily="34" charset="0"/>
              </a:rPr>
              <a:t>public</a:t>
            </a:r>
            <a:r>
              <a:rPr lang="en-US" dirty="0"/>
              <a:t> subnet.</a:t>
            </a:r>
          </a:p>
          <a:p>
            <a:pPr marL="746125" lvl="2" indent="-347663">
              <a:lnSpc>
                <a:spcPct val="100000"/>
              </a:lnSpc>
              <a:spcBef>
                <a:spcPts val="1000"/>
              </a:spcBef>
            </a:pPr>
            <a:r>
              <a:rPr lang="en-US" dirty="0"/>
              <a:t>Balancing traffic to Web servers in      two Availability Zones.</a:t>
            </a:r>
          </a:p>
          <a:p>
            <a:pPr marL="457200" lvl="1" indent="-457200" algn="just">
              <a:spcBef>
                <a:spcPts val="1000"/>
              </a:spcBef>
            </a:pPr>
            <a:endParaRPr lang="en-US" sz="2800" dirty="0"/>
          </a:p>
          <a:p>
            <a:pPr marL="457200" lvl="1" indent="-457200">
              <a:spcBef>
                <a:spcPts val="1000"/>
              </a:spcBef>
            </a:pPr>
            <a:r>
              <a:rPr lang="en-US" sz="2800" b="1" dirty="0">
                <a:latin typeface="Amazon Ember" panose="020B0603020204020204" pitchFamily="34" charset="0"/>
                <a:ea typeface="Amazon Ember" panose="020B0603020204020204" pitchFamily="34" charset="0"/>
                <a:cs typeface="Amazon Ember" panose="020B0603020204020204" pitchFamily="34" charset="0"/>
              </a:rPr>
              <a:t>Internal</a:t>
            </a:r>
            <a:r>
              <a:rPr lang="en-US" sz="2800" b="1" dirty="0">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2800" dirty="0"/>
              <a:t>Load Balancer</a:t>
            </a:r>
          </a:p>
          <a:p>
            <a:pPr marL="746125" lvl="2" indent="-347663">
              <a:lnSpc>
                <a:spcPct val="100000"/>
              </a:lnSpc>
              <a:spcBef>
                <a:spcPts val="1000"/>
              </a:spcBef>
              <a:tabLst>
                <a:tab pos="854075" algn="l"/>
              </a:tabLst>
            </a:pPr>
            <a:r>
              <a:rPr lang="en-US" dirty="0"/>
              <a:t>Intranet-facing or internal.</a:t>
            </a:r>
          </a:p>
          <a:p>
            <a:pPr marL="746125" lvl="2" indent="-347663">
              <a:lnSpc>
                <a:spcPct val="100000"/>
              </a:lnSpc>
              <a:spcBef>
                <a:spcPts val="1000"/>
              </a:spcBef>
              <a:tabLst>
                <a:tab pos="854075" algn="l"/>
              </a:tabLst>
            </a:pPr>
            <a:r>
              <a:rPr lang="en-US" dirty="0"/>
              <a:t>Distribute traffic to your EC2 instances from clients with access to the VPC     for the load balancer.</a:t>
            </a:r>
          </a:p>
        </p:txBody>
      </p:sp>
      <p:sp>
        <p:nvSpPr>
          <p:cNvPr id="48" name="Rounded Rectangle 47"/>
          <p:cNvSpPr/>
          <p:nvPr/>
        </p:nvSpPr>
        <p:spPr>
          <a:xfrm>
            <a:off x="6188300" y="2239729"/>
            <a:ext cx="6003700" cy="43665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ounded Rectangle 49"/>
          <p:cNvSpPr/>
          <p:nvPr/>
        </p:nvSpPr>
        <p:spPr>
          <a:xfrm>
            <a:off x="6679778" y="4477125"/>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37"/>
          <p:cNvSpPr txBox="1">
            <a:spLocks noChangeArrowheads="1"/>
          </p:cNvSpPr>
          <p:nvPr/>
        </p:nvSpPr>
        <p:spPr bwMode="auto">
          <a:xfrm>
            <a:off x="6691396" y="5407783"/>
            <a:ext cx="15083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sp>
        <p:nvSpPr>
          <p:cNvPr id="52" name="Rectangle 51"/>
          <p:cNvSpPr/>
          <p:nvPr/>
        </p:nvSpPr>
        <p:spPr>
          <a:xfrm>
            <a:off x="8036702" y="1803207"/>
            <a:ext cx="1017499"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53" name="Group 52"/>
          <p:cNvGrpSpPr/>
          <p:nvPr/>
        </p:nvGrpSpPr>
        <p:grpSpPr>
          <a:xfrm>
            <a:off x="6522460" y="2763509"/>
            <a:ext cx="2605097" cy="3624536"/>
            <a:chOff x="1730879" y="3627142"/>
            <a:chExt cx="5036813" cy="1628324"/>
          </a:xfrm>
        </p:grpSpPr>
        <p:sp>
          <p:nvSpPr>
            <p:cNvPr id="54" name="Rounded Rectangle 53"/>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p:cNvSpPr txBox="1"/>
            <p:nvPr/>
          </p:nvSpPr>
          <p:spPr>
            <a:xfrm>
              <a:off x="1730879" y="5087201"/>
              <a:ext cx="5014774" cy="133631"/>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56" name="Rounded Rectangle 55"/>
          <p:cNvSpPr/>
          <p:nvPr/>
        </p:nvSpPr>
        <p:spPr>
          <a:xfrm>
            <a:off x="6679777" y="2999404"/>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37"/>
          <p:cNvSpPr txBox="1">
            <a:spLocks noChangeArrowheads="1"/>
          </p:cNvSpPr>
          <p:nvPr/>
        </p:nvSpPr>
        <p:spPr bwMode="auto">
          <a:xfrm>
            <a:off x="6629767" y="3055163"/>
            <a:ext cx="1569963"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58" name="Picture 57"/>
          <p:cNvPicPr>
            <a:picLocks noChangeAspect="1"/>
          </p:cNvPicPr>
          <p:nvPr/>
        </p:nvPicPr>
        <p:blipFill>
          <a:blip r:embed="rId4"/>
          <a:stretch>
            <a:fillRect/>
          </a:stretch>
        </p:blipFill>
        <p:spPr>
          <a:xfrm>
            <a:off x="6782843" y="2844089"/>
            <a:ext cx="232399" cy="259740"/>
          </a:xfrm>
          <a:prstGeom prst="rect">
            <a:avLst/>
          </a:prstGeom>
        </p:spPr>
      </p:pic>
      <p:pic>
        <p:nvPicPr>
          <p:cNvPr id="59" name="Picture 58"/>
          <p:cNvPicPr>
            <a:picLocks noChangeAspect="1"/>
          </p:cNvPicPr>
          <p:nvPr/>
        </p:nvPicPr>
        <p:blipFill>
          <a:blip r:embed="rId4"/>
          <a:stretch>
            <a:fillRect/>
          </a:stretch>
        </p:blipFill>
        <p:spPr>
          <a:xfrm>
            <a:off x="6767720" y="4334051"/>
            <a:ext cx="232399" cy="259740"/>
          </a:xfrm>
          <a:prstGeom prst="rect">
            <a:avLst/>
          </a:prstGeom>
        </p:spPr>
      </p:pic>
      <p:pic>
        <p:nvPicPr>
          <p:cNvPr id="63" name="Picture 62" descr="EC2-Instances.png"/>
          <p:cNvPicPr>
            <a:picLocks noChangeAspect="1"/>
          </p:cNvPicPr>
          <p:nvPr/>
        </p:nvPicPr>
        <p:blipFill rotWithShape="1">
          <a:blip r:embed="rId5">
            <a:extLst>
              <a:ext uri="{28A0092B-C50C-407E-A947-70E740481C1C}">
                <a14:useLocalDpi xmlns:a14="http://schemas.microsoft.com/office/drawing/2010/main" val="0"/>
              </a:ext>
            </a:extLst>
          </a:blip>
          <a:srcRect r="12396"/>
          <a:stretch/>
        </p:blipFill>
        <p:spPr>
          <a:xfrm>
            <a:off x="7932043" y="4780427"/>
            <a:ext cx="832172" cy="813752"/>
          </a:xfrm>
          <a:prstGeom prst="rect">
            <a:avLst/>
          </a:prstGeom>
        </p:spPr>
      </p:pic>
      <p:pic>
        <p:nvPicPr>
          <p:cNvPr id="64" name="Picture 63" descr="EC2-Instanc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9169" y="4807776"/>
            <a:ext cx="949924" cy="813752"/>
          </a:xfrm>
          <a:prstGeom prst="rect">
            <a:avLst/>
          </a:prstGeom>
        </p:spPr>
      </p:pic>
      <p:sp>
        <p:nvSpPr>
          <p:cNvPr id="66" name="Rounded Rectangle 65"/>
          <p:cNvSpPr/>
          <p:nvPr/>
        </p:nvSpPr>
        <p:spPr>
          <a:xfrm>
            <a:off x="9409440" y="2771400"/>
            <a:ext cx="2388531" cy="36245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p:cNvSpPr txBox="1"/>
          <p:nvPr/>
        </p:nvSpPr>
        <p:spPr>
          <a:xfrm>
            <a:off x="9353204" y="6021391"/>
            <a:ext cx="1896554" cy="297453"/>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9245" y="1898397"/>
            <a:ext cx="579395" cy="607431"/>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6489" y="3345195"/>
            <a:ext cx="608843" cy="628483"/>
          </a:xfrm>
          <a:prstGeom prst="rect">
            <a:avLst/>
          </a:prstGeom>
        </p:spPr>
      </p:pic>
      <p:pic>
        <p:nvPicPr>
          <p:cNvPr id="71" name="Picture 70" descr="EC2-Instances.png"/>
          <p:cNvPicPr>
            <a:picLocks noChangeAspect="1"/>
          </p:cNvPicPr>
          <p:nvPr/>
        </p:nvPicPr>
        <p:blipFill rotWithShape="1">
          <a:blip r:embed="rId5">
            <a:extLst>
              <a:ext uri="{28A0092B-C50C-407E-A947-70E740481C1C}">
                <a14:useLocalDpi xmlns:a14="http://schemas.microsoft.com/office/drawing/2010/main" val="0"/>
              </a:ext>
            </a:extLst>
          </a:blip>
          <a:srcRect r="11015"/>
          <a:stretch/>
        </p:blipFill>
        <p:spPr>
          <a:xfrm>
            <a:off x="7971371" y="3290218"/>
            <a:ext cx="845283" cy="813752"/>
          </a:xfrm>
          <a:prstGeom prst="rect">
            <a:avLst/>
          </a:prstGeom>
        </p:spPr>
      </p:pic>
      <p:pic>
        <p:nvPicPr>
          <p:cNvPr id="73" name="Picture 72" descr="EC2-Instanc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083" y="3292727"/>
            <a:ext cx="949924" cy="813752"/>
          </a:xfrm>
          <a:prstGeom prst="rect">
            <a:avLst/>
          </a:prstGeom>
          <a:ln>
            <a:noFill/>
          </a:ln>
        </p:spPr>
      </p:pic>
      <p:sp>
        <p:nvSpPr>
          <p:cNvPr id="74" name="Rectangle 73"/>
          <p:cNvSpPr/>
          <p:nvPr/>
        </p:nvSpPr>
        <p:spPr>
          <a:xfrm>
            <a:off x="9990460" y="3495422"/>
            <a:ext cx="598325"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servers</a:t>
            </a:r>
          </a:p>
        </p:txBody>
      </p:sp>
      <p:cxnSp>
        <p:nvCxnSpPr>
          <p:cNvPr id="75" name="Elbow Connector 74"/>
          <p:cNvCxnSpPr>
            <a:stCxn id="68" idx="2"/>
            <a:endCxn id="71" idx="3"/>
          </p:cNvCxnSpPr>
          <p:nvPr/>
        </p:nvCxnSpPr>
        <p:spPr>
          <a:xfrm rot="5400000">
            <a:off x="8452165" y="2870317"/>
            <a:ext cx="1191267" cy="462288"/>
          </a:xfrm>
          <a:prstGeom prst="bentConnector2">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77" name="Elbow Connector 76"/>
          <p:cNvCxnSpPr>
            <a:stCxn id="68" idx="2"/>
            <a:endCxn id="73" idx="1"/>
          </p:cNvCxnSpPr>
          <p:nvPr/>
        </p:nvCxnSpPr>
        <p:spPr>
          <a:xfrm rot="16200000" flipH="1">
            <a:off x="8951623" y="2833145"/>
            <a:ext cx="1193776" cy="539140"/>
          </a:xfrm>
          <a:prstGeom prst="bentConnector2">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9" name="Elbow Connector 78"/>
          <p:cNvCxnSpPr>
            <a:stCxn id="63" idx="1"/>
            <a:endCxn id="69" idx="2"/>
          </p:cNvCxnSpPr>
          <p:nvPr/>
        </p:nvCxnSpPr>
        <p:spPr>
          <a:xfrm rot="10800000">
            <a:off x="7650912" y="3973680"/>
            <a:ext cx="281132" cy="1213625"/>
          </a:xfrm>
          <a:prstGeom prst="bentConnector2">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81" name="Straight Arrow Connector 80"/>
          <p:cNvCxnSpPr/>
          <p:nvPr/>
        </p:nvCxnSpPr>
        <p:spPr>
          <a:xfrm flipV="1">
            <a:off x="7904836" y="2401676"/>
            <a:ext cx="1114221" cy="1013241"/>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82" name="Rectangle 81"/>
          <p:cNvSpPr/>
          <p:nvPr/>
        </p:nvSpPr>
        <p:spPr>
          <a:xfrm>
            <a:off x="6683619" y="3659640"/>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cxnSp>
        <p:nvCxnSpPr>
          <p:cNvPr id="86" name="Elbow Connector 85"/>
          <p:cNvCxnSpPr>
            <a:stCxn id="71" idx="2"/>
            <a:endCxn id="63" idx="3"/>
          </p:cNvCxnSpPr>
          <p:nvPr/>
        </p:nvCxnSpPr>
        <p:spPr>
          <a:xfrm rot="16200000" flipH="1">
            <a:off x="8037446" y="4460536"/>
            <a:ext cx="1083333" cy="370201"/>
          </a:xfrm>
          <a:prstGeom prst="bentConnector4">
            <a:avLst>
              <a:gd name="adj1" fmla="val 31221"/>
              <a:gd name="adj2" fmla="val 238994"/>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89" name="Elbow Connector 88"/>
          <p:cNvCxnSpPr>
            <a:cxnSpLocks/>
          </p:cNvCxnSpPr>
          <p:nvPr/>
        </p:nvCxnSpPr>
        <p:spPr>
          <a:xfrm rot="5400000">
            <a:off x="9581503" y="4363627"/>
            <a:ext cx="1108173" cy="593876"/>
          </a:xfrm>
          <a:prstGeom prst="bentConnector4">
            <a:avLst>
              <a:gd name="adj1" fmla="val 48425"/>
              <a:gd name="adj2" fmla="val 138493"/>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sp>
        <p:nvSpPr>
          <p:cNvPr id="95" name="Rectangle 94"/>
          <p:cNvSpPr/>
          <p:nvPr/>
        </p:nvSpPr>
        <p:spPr>
          <a:xfrm>
            <a:off x="8145541" y="3496927"/>
            <a:ext cx="602211" cy="410241"/>
          </a:xfrm>
          <a:prstGeom prst="rect">
            <a:avLst/>
          </a:prstGeom>
          <a:solidFill>
            <a:srgbClr val="FFFFFF">
              <a:alpha val="76000"/>
            </a:srgbClr>
          </a:solid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Web</a:t>
            </a:r>
          </a:p>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39" name="Rounded Rectangle 38"/>
          <p:cNvSpPr/>
          <p:nvPr/>
        </p:nvSpPr>
        <p:spPr>
          <a:xfrm>
            <a:off x="9503842" y="2999404"/>
            <a:ext cx="2147249" cy="1241933"/>
          </a:xfrm>
          <a:prstGeom prst="roundRect">
            <a:avLst>
              <a:gd name="adj" fmla="val 9818"/>
            </a:avLst>
          </a:prstGeom>
          <a:noFill/>
          <a:ln w="6350">
            <a:solidFill>
              <a:schemeClr val="accent3">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extBox 37"/>
          <p:cNvSpPr txBox="1">
            <a:spLocks noChangeArrowheads="1"/>
          </p:cNvSpPr>
          <p:nvPr/>
        </p:nvSpPr>
        <p:spPr bwMode="auto">
          <a:xfrm>
            <a:off x="9488192" y="3038834"/>
            <a:ext cx="1476957"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a:t>
            </a:r>
          </a:p>
        </p:txBody>
      </p:sp>
      <p:pic>
        <p:nvPicPr>
          <p:cNvPr id="41" name="Picture 40"/>
          <p:cNvPicPr>
            <a:picLocks noChangeAspect="1"/>
          </p:cNvPicPr>
          <p:nvPr/>
        </p:nvPicPr>
        <p:blipFill>
          <a:blip r:embed="rId4"/>
          <a:stretch>
            <a:fillRect/>
          </a:stretch>
        </p:blipFill>
        <p:spPr>
          <a:xfrm>
            <a:off x="9606908" y="2844089"/>
            <a:ext cx="232399" cy="259740"/>
          </a:xfrm>
          <a:prstGeom prst="rect">
            <a:avLst/>
          </a:prstGeom>
        </p:spPr>
      </p:pic>
      <p:sp>
        <p:nvSpPr>
          <p:cNvPr id="42" name="Rounded Rectangle 41"/>
          <p:cNvSpPr/>
          <p:nvPr/>
        </p:nvSpPr>
        <p:spPr>
          <a:xfrm>
            <a:off x="9506645" y="4468330"/>
            <a:ext cx="2144446"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37"/>
          <p:cNvSpPr txBox="1">
            <a:spLocks noChangeArrowheads="1"/>
          </p:cNvSpPr>
          <p:nvPr/>
        </p:nvSpPr>
        <p:spPr bwMode="auto">
          <a:xfrm>
            <a:off x="9847447" y="5415671"/>
            <a:ext cx="1431135" cy="297454"/>
          </a:xfrm>
          <a:prstGeom prst="rect">
            <a:avLst/>
          </a:prstGeom>
          <a:noFill/>
          <a:ln w="9525">
            <a:noFill/>
            <a:miter lim="800000"/>
            <a:headEnd/>
            <a:tailEnd/>
          </a:ln>
        </p:spPr>
        <p:txBody>
          <a:bodyPr wrap="square">
            <a:spAutoFit/>
          </a:bodyPr>
          <a:lstStyle/>
          <a:p>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a:t>
            </a:r>
          </a:p>
        </p:txBody>
      </p:sp>
      <p:pic>
        <p:nvPicPr>
          <p:cNvPr id="44" name="Picture 43"/>
          <p:cNvPicPr>
            <a:picLocks noChangeAspect="1"/>
          </p:cNvPicPr>
          <p:nvPr/>
        </p:nvPicPr>
        <p:blipFill>
          <a:blip r:embed="rId4"/>
          <a:stretch>
            <a:fillRect/>
          </a:stretch>
        </p:blipFill>
        <p:spPr>
          <a:xfrm>
            <a:off x="9594587" y="4325256"/>
            <a:ext cx="232399" cy="259740"/>
          </a:xfrm>
          <a:prstGeom prst="rect">
            <a:avLst/>
          </a:prstGeom>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7613" y="1895212"/>
            <a:ext cx="798895" cy="521500"/>
          </a:xfrm>
          <a:prstGeom prst="rect">
            <a:avLst/>
          </a:prstGeom>
        </p:spPr>
      </p:pic>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1282" y="3361045"/>
            <a:ext cx="577880" cy="693456"/>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9491" y="4830983"/>
            <a:ext cx="577880" cy="693456"/>
          </a:xfrm>
          <a:prstGeom prst="rect">
            <a:avLst/>
          </a:prstGeom>
        </p:spPr>
      </p:pic>
      <p:sp>
        <p:nvSpPr>
          <p:cNvPr id="49" name="TextBox 48"/>
          <p:cNvSpPr txBox="1"/>
          <p:nvPr/>
        </p:nvSpPr>
        <p:spPr>
          <a:xfrm>
            <a:off x="8676487" y="4027774"/>
            <a:ext cx="1258067" cy="207264"/>
          </a:xfrm>
          <a:prstGeom prst="rect">
            <a:avLst/>
          </a:prstGeom>
          <a:solidFill>
            <a:schemeClr val="bg1">
              <a:alpha val="60000"/>
            </a:schemeClr>
          </a:solidFill>
        </p:spPr>
        <p:txBody>
          <a:bodyPr wrap="square" lIns="0" tIns="0" rIns="0" bIns="0" rtlCol="0" anchor="t">
            <a:no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Elastic Load Balancing</a:t>
            </a:r>
            <a:endParaRPr lang="en-US" sz="1867"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TextBox 60"/>
          <p:cNvSpPr txBox="1"/>
          <p:nvPr/>
        </p:nvSpPr>
        <p:spPr>
          <a:xfrm>
            <a:off x="8660231" y="5547710"/>
            <a:ext cx="1258067" cy="207264"/>
          </a:xfrm>
          <a:prstGeom prst="rect">
            <a:avLst/>
          </a:prstGeom>
          <a:solidFill>
            <a:schemeClr val="bg1">
              <a:alpha val="60000"/>
            </a:schemeClr>
          </a:solidFill>
        </p:spPr>
        <p:txBody>
          <a:bodyPr wrap="square" lIns="0" tIns="0" rIns="0" bIns="0" rtlCol="0" anchor="t">
            <a:noAutofit/>
          </a:bodyPr>
          <a:lstStyle>
            <a:defPPr>
              <a:defRPr lang="en-US"/>
            </a:defPPr>
            <a:lvl1pPr algn="ctr">
              <a:defRPr sz="800" b="1"/>
            </a:lvl1pPr>
          </a:lstStyle>
          <a:p>
            <a:r>
              <a:rPr lang="en-US" sz="1067"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cxnSp>
        <p:nvCxnSpPr>
          <p:cNvPr id="70" name="Elbow Connector 69"/>
          <p:cNvCxnSpPr/>
          <p:nvPr/>
        </p:nvCxnSpPr>
        <p:spPr>
          <a:xfrm rot="10800000" flipV="1">
            <a:off x="9552419" y="1792810"/>
            <a:ext cx="908650" cy="328137"/>
          </a:xfrm>
          <a:prstGeom prst="bentConnector3">
            <a:avLst>
              <a:gd name="adj1" fmla="val 50000"/>
            </a:avLst>
          </a:prstGeom>
          <a:ln w="28575">
            <a:solidFill>
              <a:srgbClr val="0070C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10"/>
          <a:stretch>
            <a:fillRect/>
          </a:stretch>
        </p:blipFill>
        <p:spPr>
          <a:xfrm>
            <a:off x="10199798" y="1564572"/>
            <a:ext cx="777973" cy="511240"/>
          </a:xfrm>
          <a:prstGeom prst="rect">
            <a:avLst/>
          </a:prstGeom>
        </p:spPr>
      </p:pic>
      <p:pic>
        <p:nvPicPr>
          <p:cNvPr id="62" name="Picture 61">
            <a:extLst>
              <a:ext uri="{FF2B5EF4-FFF2-40B4-BE49-F238E27FC236}">
                <a16:creationId xmlns:a16="http://schemas.microsoft.com/office/drawing/2014/main" id="{076A53A2-E455-DF4F-AABC-B4E52E1E6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7439" y="3327485"/>
            <a:ext cx="608843" cy="628483"/>
          </a:xfrm>
          <a:prstGeom prst="rect">
            <a:avLst/>
          </a:prstGeom>
        </p:spPr>
      </p:pic>
      <p:cxnSp>
        <p:nvCxnSpPr>
          <p:cNvPr id="72" name="Elbow Connector 71">
            <a:extLst>
              <a:ext uri="{FF2B5EF4-FFF2-40B4-BE49-F238E27FC236}">
                <a16:creationId xmlns:a16="http://schemas.microsoft.com/office/drawing/2014/main" id="{C86DB8CD-6CC9-D045-A226-678E4879B64C}"/>
              </a:ext>
            </a:extLst>
          </p:cNvPr>
          <p:cNvCxnSpPr>
            <a:cxnSpLocks/>
            <a:stCxn id="64" idx="3"/>
          </p:cNvCxnSpPr>
          <p:nvPr/>
        </p:nvCxnSpPr>
        <p:spPr>
          <a:xfrm flipV="1">
            <a:off x="10649093" y="4043186"/>
            <a:ext cx="639743" cy="1171466"/>
          </a:xfrm>
          <a:prstGeom prst="bentConnector2">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76" name="Straight Arrow Connector 75">
            <a:extLst>
              <a:ext uri="{FF2B5EF4-FFF2-40B4-BE49-F238E27FC236}">
                <a16:creationId xmlns:a16="http://schemas.microsoft.com/office/drawing/2014/main" id="{AAC74A2F-1E1D-564D-9DDA-9DA02C8D060E}"/>
              </a:ext>
            </a:extLst>
          </p:cNvPr>
          <p:cNvCxnSpPr>
            <a:cxnSpLocks/>
            <a:stCxn id="62" idx="0"/>
          </p:cNvCxnSpPr>
          <p:nvPr/>
        </p:nvCxnSpPr>
        <p:spPr>
          <a:xfrm flipH="1" flipV="1">
            <a:off x="9503843" y="2416713"/>
            <a:ext cx="1768018" cy="910772"/>
          </a:xfrm>
          <a:prstGeom prst="straightConnector1">
            <a:avLst/>
          </a:prstGeom>
          <a:ln w="38100">
            <a:solidFill>
              <a:schemeClr val="accent6">
                <a:lumMod val="75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78" name="Rectangle 77">
            <a:extLst>
              <a:ext uri="{FF2B5EF4-FFF2-40B4-BE49-F238E27FC236}">
                <a16:creationId xmlns:a16="http://schemas.microsoft.com/office/drawing/2014/main" id="{A47D2D54-CEB3-0E4D-A7B3-E051DB7E777D}"/>
              </a:ext>
            </a:extLst>
          </p:cNvPr>
          <p:cNvSpPr/>
          <p:nvPr/>
        </p:nvSpPr>
        <p:spPr>
          <a:xfrm>
            <a:off x="10493619" y="3858534"/>
            <a:ext cx="815080" cy="410241"/>
          </a:xfrm>
          <a:prstGeom prst="rect">
            <a:avLst/>
          </a:prstGeom>
          <a:noFill/>
        </p:spPr>
        <p:txBody>
          <a:bodyPr wrap="square" lIns="0" tIns="0" rIns="0" bIns="0">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NAT Gateway</a:t>
            </a:r>
          </a:p>
        </p:txBody>
      </p:sp>
    </p:spTree>
    <p:custDataLst>
      <p:tags r:id="rId1"/>
    </p:custDataLst>
    <p:extLst>
      <p:ext uri="{BB962C8B-B14F-4D97-AF65-F5344CB8AC3E}">
        <p14:creationId xmlns:p14="http://schemas.microsoft.com/office/powerpoint/2010/main" val="2388625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Part 2: High Availability Across Regions</a:t>
            </a:r>
          </a:p>
        </p:txBody>
      </p:sp>
    </p:spTree>
    <p:custDataLst>
      <p:tags r:id="rId1"/>
    </p:custDataLst>
    <p:extLst>
      <p:ext uri="{BB962C8B-B14F-4D97-AF65-F5344CB8AC3E}">
        <p14:creationId xmlns:p14="http://schemas.microsoft.com/office/powerpoint/2010/main" val="281150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a:xfrm>
            <a:off x="205152" y="1282890"/>
            <a:ext cx="11148648" cy="5348348"/>
          </a:xfrm>
        </p:spPr>
        <p:txBody>
          <a:bodyPr anchor="ctr">
            <a:noAutofit/>
          </a:bodyPr>
          <a:lstStyle/>
          <a:p>
            <a:pPr marL="219075" lvl="1" indent="0" defTabSz="342900">
              <a:lnSpc>
                <a:spcPct val="150000"/>
              </a:lnSpc>
              <a:spcBef>
                <a:spcPts val="0"/>
              </a:spcBef>
              <a:spcAft>
                <a:spcPts val="600"/>
              </a:spcAft>
              <a:buClr>
                <a:schemeClr val="accent1"/>
              </a:buClr>
              <a:buNone/>
              <a:tabLst>
                <a:tab pos="8461375" algn="r"/>
              </a:tabLst>
            </a:pPr>
            <a:r>
              <a:rPr lang="en-US" sz="2800" dirty="0"/>
              <a:t>Upon completion of this module, you will be able to:</a:t>
            </a:r>
          </a:p>
          <a:p>
            <a:pPr marL="682625" lvl="1" indent="-463550" defTabSz="342900">
              <a:lnSpc>
                <a:spcPct val="100000"/>
              </a:lnSpc>
              <a:spcBef>
                <a:spcPts val="0"/>
              </a:spcBef>
              <a:spcAft>
                <a:spcPts val="600"/>
              </a:spcAft>
              <a:buClr>
                <a:schemeClr val="accent1"/>
              </a:buClr>
              <a:tabLst>
                <a:tab pos="8461375" algn="r"/>
              </a:tabLst>
            </a:pPr>
            <a:r>
              <a:rPr lang="en-US" sz="2400" dirty="0"/>
              <a:t>Define what is meant by availability, fault tolerance, and scalability and discuss how those concepts are related and used in cloud architecture.</a:t>
            </a:r>
            <a:br>
              <a:rPr lang="en-US" sz="2400" dirty="0"/>
            </a:br>
            <a:endParaRPr lang="en-US" sz="2400" dirty="0"/>
          </a:p>
          <a:p>
            <a:pPr marL="682625" lvl="1" indent="-463550" defTabSz="342900">
              <a:lnSpc>
                <a:spcPct val="100000"/>
              </a:lnSpc>
              <a:spcBef>
                <a:spcPts val="0"/>
              </a:spcBef>
              <a:spcAft>
                <a:spcPts val="600"/>
              </a:spcAft>
              <a:buClr>
                <a:schemeClr val="accent1"/>
              </a:buClr>
              <a:tabLst>
                <a:tab pos="8461375" algn="r"/>
              </a:tabLst>
            </a:pPr>
            <a:r>
              <a:rPr lang="en-US" sz="2400" dirty="0"/>
              <a:t>Discuss how to avoid single points of failure.</a:t>
            </a:r>
            <a:br>
              <a:rPr lang="en-US" sz="2400" dirty="0"/>
            </a:br>
            <a:endParaRPr lang="en-US" sz="2400" dirty="0"/>
          </a:p>
          <a:p>
            <a:pPr marL="682625" lvl="1" indent="-463550" defTabSz="342900">
              <a:lnSpc>
                <a:spcPct val="100000"/>
              </a:lnSpc>
              <a:spcBef>
                <a:spcPts val="0"/>
              </a:spcBef>
              <a:spcAft>
                <a:spcPts val="600"/>
              </a:spcAft>
              <a:buClr>
                <a:schemeClr val="accent1"/>
              </a:buClr>
              <a:tabLst>
                <a:tab pos="8461375" algn="r"/>
              </a:tabLst>
            </a:pPr>
            <a:r>
              <a:rPr lang="en-US" sz="2400" dirty="0"/>
              <a:t>Identify which AWS services have built-in fault tolerance and which can be designed for fault tolerance.</a:t>
            </a:r>
            <a:br>
              <a:rPr lang="en-US" sz="2400" dirty="0"/>
            </a:br>
            <a:endParaRPr lang="en-US" sz="2400" dirty="0"/>
          </a:p>
          <a:p>
            <a:pPr marL="682625" lvl="1" indent="-463550" defTabSz="342900">
              <a:lnSpc>
                <a:spcPct val="100000"/>
              </a:lnSpc>
              <a:spcBef>
                <a:spcPts val="0"/>
              </a:spcBef>
              <a:spcAft>
                <a:spcPts val="600"/>
              </a:spcAft>
              <a:buClr>
                <a:schemeClr val="accent1"/>
              </a:buClr>
              <a:tabLst>
                <a:tab pos="8461375" algn="r"/>
              </a:tabLst>
            </a:pPr>
            <a:r>
              <a:rPr lang="en-US" sz="2400" dirty="0"/>
              <a:t>Explain why Load Balancing has become a key architectural component for many AWS-powered applications.</a:t>
            </a:r>
          </a:p>
          <a:p>
            <a:pPr marL="682625" lvl="1" indent="-463550" defTabSz="342900">
              <a:lnSpc>
                <a:spcPct val="150000"/>
              </a:lnSpc>
              <a:spcBef>
                <a:spcPts val="0"/>
              </a:spcBef>
              <a:spcAft>
                <a:spcPts val="600"/>
              </a:spcAft>
              <a:buClr>
                <a:schemeClr val="accent1"/>
              </a:buClr>
              <a:tabLst>
                <a:tab pos="8461375" algn="r"/>
              </a:tabLst>
            </a:pPr>
            <a:endParaRPr lang="en-US" dirty="0"/>
          </a:p>
        </p:txBody>
      </p:sp>
    </p:spTree>
    <p:extLst>
      <p:ext uri="{BB962C8B-B14F-4D97-AF65-F5344CB8AC3E}">
        <p14:creationId xmlns:p14="http://schemas.microsoft.com/office/powerpoint/2010/main" val="2795663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38539" y="79513"/>
            <a:ext cx="11115261" cy="963477"/>
          </a:xfrm>
        </p:spPr>
        <p:txBody>
          <a:bodyPr>
            <a:noAutofit/>
          </a:bodyPr>
          <a:lstStyle/>
          <a:p>
            <a:pPr algn="l" eaLnBrk="1" hangingPunct="1"/>
            <a:r>
              <a:rPr lang="en-US" dirty="0"/>
              <a:t>Amazon Route 53</a:t>
            </a:r>
          </a:p>
        </p:txBody>
      </p:sp>
      <p:sp>
        <p:nvSpPr>
          <p:cNvPr id="9" name="Content Placeholder 2"/>
          <p:cNvSpPr>
            <a:spLocks noGrp="1"/>
          </p:cNvSpPr>
          <p:nvPr>
            <p:ph idx="1"/>
          </p:nvPr>
        </p:nvSpPr>
        <p:spPr>
          <a:xfrm>
            <a:off x="268632" y="1575772"/>
            <a:ext cx="8521386" cy="3511104"/>
          </a:xfrm>
        </p:spPr>
        <p:txBody>
          <a:bodyPr>
            <a:normAutofit/>
          </a:bodyPr>
          <a:lstStyle/>
          <a:p>
            <a:pPr marL="0" indent="0">
              <a:spcBef>
                <a:spcPts val="16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Route 53 is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 authoritative DNS service from AWS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with the following characteristics:</a:t>
            </a:r>
          </a:p>
          <a:p>
            <a:pPr marL="457200" lvl="1" indent="-457200">
              <a:spcBef>
                <a:spcPts val="16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DNS translates domain names (like </a:t>
            </a:r>
            <a:r>
              <a:rPr lang="en-US"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www.amazon.com</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into IP addresses.</a:t>
            </a:r>
          </a:p>
          <a:p>
            <a:pPr indent="-304794">
              <a:spcBef>
                <a:spcPts val="1600"/>
              </a:spcBef>
            </a:pPr>
            <a:endParaRPr lang="en-US" sz="2667"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spcBef>
                <a:spcPts val="1600"/>
              </a:spcBef>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name refers to the fact that DNS servers respond to queries on port 53.</a:t>
            </a:r>
          </a:p>
          <a:p>
            <a:pPr>
              <a:spcBef>
                <a:spcPts val="1600"/>
              </a:spcBef>
            </a:pP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9374019" y="4687155"/>
            <a:ext cx="2645208" cy="562772"/>
          </a:xfrm>
          <a:prstGeom prst="rect">
            <a:avLst/>
          </a:prstGeom>
          <a:noFill/>
        </p:spPr>
        <p:txBody>
          <a:bodyPr wrap="square" lIns="0" tIns="0" rIns="0" bIns="0" rtlCol="0" anchor="t">
            <a:noAutofit/>
          </a:bodyPr>
          <a:lstStyle/>
          <a:p>
            <a:pPr algn="ctr"/>
            <a:r>
              <a:rPr lang="en-US" sz="1867" b="1" dirty="0">
                <a:latin typeface="Amazon Ember" panose="020B0603020204020204" pitchFamily="34" charset="0"/>
                <a:ea typeface="Amazon Ember" panose="020B0603020204020204" pitchFamily="34" charset="0"/>
                <a:cs typeface="Amazon Ember" panose="020B0603020204020204" pitchFamily="34" charset="0"/>
              </a:rPr>
              <a:t>Amazon</a:t>
            </a:r>
            <a:br>
              <a:rPr lang="en-US" sz="1867" b="1" dirty="0">
                <a:latin typeface="Amazon Ember" panose="020B0603020204020204" pitchFamily="34" charset="0"/>
                <a:ea typeface="Amazon Ember" panose="020B0603020204020204" pitchFamily="34" charset="0"/>
                <a:cs typeface="Amazon Ember" panose="020B0603020204020204" pitchFamily="34" charset="0"/>
              </a:rPr>
            </a:br>
            <a:r>
              <a:rPr lang="en-US" sz="1867" b="1" dirty="0">
                <a:latin typeface="Amazon Ember" panose="020B0603020204020204" pitchFamily="34" charset="0"/>
                <a:ea typeface="Amazon Ember" panose="020B0603020204020204" pitchFamily="34" charset="0"/>
                <a:cs typeface="Amazon Ember" panose="020B0603020204020204" pitchFamily="34" charset="0"/>
              </a:rPr>
              <a:t>Route 53</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0953" y="1975492"/>
            <a:ext cx="2283501" cy="2711663"/>
          </a:xfrm>
          <a:prstGeom prst="rect">
            <a:avLst/>
          </a:prstGeom>
        </p:spPr>
      </p:pic>
    </p:spTree>
    <p:custDataLst>
      <p:tags r:id="rId1"/>
    </p:custDataLst>
    <p:extLst>
      <p:ext uri="{BB962C8B-B14F-4D97-AF65-F5344CB8AC3E}">
        <p14:creationId xmlns:p14="http://schemas.microsoft.com/office/powerpoint/2010/main" val="145344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Route 53 DNS Resolution</a:t>
            </a:r>
          </a:p>
        </p:txBody>
      </p:sp>
      <p:pic>
        <p:nvPicPr>
          <p:cNvPr id="4" name="Picture 3" descr="Us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9368" y="3075976"/>
            <a:ext cx="1670549" cy="1670549"/>
          </a:xfrm>
          <a:prstGeom prst="rect">
            <a:avLst/>
          </a:prstGeom>
        </p:spPr>
      </p:pic>
      <p:sp>
        <p:nvSpPr>
          <p:cNvPr id="5" name="TextBox 4"/>
          <p:cNvSpPr txBox="1"/>
          <p:nvPr/>
        </p:nvSpPr>
        <p:spPr>
          <a:xfrm>
            <a:off x="1942152" y="4681175"/>
            <a:ext cx="1104053" cy="246221"/>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user</a:t>
            </a:r>
            <a:endParaRPr lang="en-US" sz="13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9712" y="3075976"/>
            <a:ext cx="1670549" cy="1670549"/>
          </a:xfrm>
          <a:prstGeom prst="rect">
            <a:avLst/>
          </a:prstGeom>
        </p:spPr>
      </p:pic>
      <p:sp>
        <p:nvSpPr>
          <p:cNvPr id="7" name="TextBox 6"/>
          <p:cNvSpPr txBox="1"/>
          <p:nvPr/>
        </p:nvSpPr>
        <p:spPr>
          <a:xfrm>
            <a:off x="5397353" y="4681175"/>
            <a:ext cx="1335267" cy="246221"/>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DNS Resolver</a:t>
            </a:r>
          </a:p>
        </p:txBody>
      </p:sp>
      <p:pic>
        <p:nvPicPr>
          <p:cNvPr id="12" name="Picture 11" descr="Route-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9302" y="3189806"/>
            <a:ext cx="1442888" cy="1442888"/>
          </a:xfrm>
          <a:prstGeom prst="rect">
            <a:avLst/>
          </a:prstGeom>
        </p:spPr>
      </p:pic>
      <p:sp>
        <p:nvSpPr>
          <p:cNvPr id="13" name="TextBox 12"/>
          <p:cNvSpPr txBox="1"/>
          <p:nvPr/>
        </p:nvSpPr>
        <p:spPr>
          <a:xfrm>
            <a:off x="9205306" y="4676738"/>
            <a:ext cx="1210880" cy="492443"/>
          </a:xfrm>
          <a:prstGeom prst="rect">
            <a:avLst/>
          </a:prstGeom>
          <a:noFill/>
        </p:spPr>
        <p:txBody>
          <a:bodyPr wrap="square" lIns="0" tIns="0" rIns="0" b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Amazon Route 53</a:t>
            </a:r>
          </a:p>
        </p:txBody>
      </p:sp>
      <p:sp>
        <p:nvSpPr>
          <p:cNvPr id="15" name="Right Arrow 14"/>
          <p:cNvSpPr/>
          <p:nvPr/>
        </p:nvSpPr>
        <p:spPr>
          <a:xfrm>
            <a:off x="3162577" y="3440207"/>
            <a:ext cx="2067135" cy="314029"/>
          </a:xfrm>
          <a:prstGeom prst="rightArrow">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5400000" scaled="1"/>
            <a:tileRect/>
          </a:gra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ight Arrow 19"/>
          <p:cNvSpPr/>
          <p:nvPr/>
        </p:nvSpPr>
        <p:spPr>
          <a:xfrm>
            <a:off x="6900261" y="3440207"/>
            <a:ext cx="2067135" cy="314029"/>
          </a:xfrm>
          <a:prstGeom prst="rightArrow">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5400000" scaled="1"/>
            <a:tileRect/>
          </a:grad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p:cNvSpPr/>
          <p:nvPr/>
        </p:nvSpPr>
        <p:spPr>
          <a:xfrm flipH="1">
            <a:off x="3162577" y="4124108"/>
            <a:ext cx="2067135" cy="314029"/>
          </a:xfrm>
          <a:prstGeom prst="rightArrow">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ight Arrow 21"/>
          <p:cNvSpPr/>
          <p:nvPr/>
        </p:nvSpPr>
        <p:spPr>
          <a:xfrm flipH="1">
            <a:off x="6900261" y="4124108"/>
            <a:ext cx="2067135" cy="314029"/>
          </a:xfrm>
          <a:prstGeom prst="rightArrow">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p:cNvSpPr txBox="1"/>
          <p:nvPr/>
        </p:nvSpPr>
        <p:spPr>
          <a:xfrm>
            <a:off x="3262966" y="2967264"/>
            <a:ext cx="1905793" cy="451534"/>
          </a:xfrm>
          <a:prstGeom prst="rect">
            <a:avLst/>
          </a:prstGeom>
          <a:noFill/>
        </p:spPr>
        <p:txBody>
          <a:bodyPr wrap="square" lIns="0" tIns="0" rIns="0" bIns="0" rtlCol="0">
            <a:spAutoFit/>
          </a:bodyPr>
          <a:lstStyle/>
          <a:p>
            <a:pPr algn="ctr"/>
            <a:r>
              <a:rPr lang="en-US" sz="1467" i="1" dirty="0">
                <a:latin typeface="Amazon Ember" panose="020B0603020204020204" pitchFamily="34" charset="0"/>
                <a:ea typeface="Amazon Ember" panose="020B0603020204020204" pitchFamily="34" charset="0"/>
                <a:cs typeface="Amazon Ember" panose="020B0603020204020204" pitchFamily="34" charset="0"/>
              </a:rPr>
              <a:t>Requests www.example.com</a:t>
            </a:r>
            <a:endParaRPr lang="en-US" sz="1200" i="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p:cNvSpPr txBox="1"/>
          <p:nvPr/>
        </p:nvSpPr>
        <p:spPr>
          <a:xfrm>
            <a:off x="6924263" y="2964104"/>
            <a:ext cx="1905793" cy="451534"/>
          </a:xfrm>
          <a:prstGeom prst="rect">
            <a:avLst/>
          </a:prstGeom>
          <a:noFill/>
        </p:spPr>
        <p:txBody>
          <a:bodyPr wrap="square" lIns="0" tIns="0" rIns="0" bIns="0" rtlCol="0">
            <a:spAutoFit/>
          </a:bodyPr>
          <a:lstStyle/>
          <a:p>
            <a:pPr algn="ctr"/>
            <a:r>
              <a:rPr lang="en-US" sz="1467" i="1" dirty="0">
                <a:latin typeface="Amazon Ember" panose="020B0603020204020204" pitchFamily="34" charset="0"/>
                <a:ea typeface="Amazon Ember" panose="020B0603020204020204" pitchFamily="34" charset="0"/>
                <a:cs typeface="Amazon Ember" panose="020B0603020204020204" pitchFamily="34" charset="0"/>
              </a:rPr>
              <a:t>Checks with Route 53 for IP address</a:t>
            </a:r>
            <a:endParaRPr lang="en-US" sz="1200" i="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24"/>
          <p:cNvSpPr txBox="1"/>
          <p:nvPr/>
        </p:nvSpPr>
        <p:spPr>
          <a:xfrm>
            <a:off x="6961215" y="4479480"/>
            <a:ext cx="1905793" cy="225767"/>
          </a:xfrm>
          <a:prstGeom prst="rect">
            <a:avLst/>
          </a:prstGeom>
          <a:noFill/>
        </p:spPr>
        <p:txBody>
          <a:bodyPr wrap="square" lIns="0" tIns="0" rIns="0" bIns="0" rtlCol="0">
            <a:spAutoFit/>
          </a:bodyPr>
          <a:lstStyle/>
          <a:p>
            <a:pPr algn="ctr"/>
            <a:r>
              <a:rPr lang="en-US" sz="1467" i="1" dirty="0">
                <a:latin typeface="Amazon Ember" panose="020B0603020204020204" pitchFamily="34" charset="0"/>
                <a:ea typeface="Amazon Ember" panose="020B0603020204020204" pitchFamily="34" charset="0"/>
                <a:cs typeface="Amazon Ember" panose="020B0603020204020204" pitchFamily="34" charset="0"/>
              </a:rPr>
              <a:t>Returns IP 1.2.3.4</a:t>
            </a:r>
            <a:endParaRPr lang="en-US" sz="1200" i="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p:cNvSpPr txBox="1"/>
          <p:nvPr/>
        </p:nvSpPr>
        <p:spPr>
          <a:xfrm>
            <a:off x="3322411" y="4479479"/>
            <a:ext cx="1905793" cy="225767"/>
          </a:xfrm>
          <a:prstGeom prst="rect">
            <a:avLst/>
          </a:prstGeom>
          <a:noFill/>
        </p:spPr>
        <p:txBody>
          <a:bodyPr wrap="square" lIns="0" tIns="0" rIns="0" bIns="0" rtlCol="0">
            <a:spAutoFit/>
          </a:bodyPr>
          <a:lstStyle/>
          <a:p>
            <a:pPr algn="ctr"/>
            <a:r>
              <a:rPr lang="en-US" sz="1467" i="1" dirty="0">
                <a:latin typeface="Amazon Ember" panose="020B0603020204020204" pitchFamily="34" charset="0"/>
                <a:ea typeface="Amazon Ember" panose="020B0603020204020204" pitchFamily="34" charset="0"/>
                <a:cs typeface="Amazon Ember" panose="020B0603020204020204" pitchFamily="34" charset="0"/>
              </a:rPr>
              <a:t>Returns IP 1.2.3.4</a:t>
            </a:r>
            <a:endParaRPr lang="en-US" sz="1200" i="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291085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lgn="l" eaLnBrk="1" hangingPunct="1"/>
            <a:r>
              <a:rPr lang="en-US" dirty="0"/>
              <a:t>Amazon Route 53</a:t>
            </a:r>
            <a:endParaRPr lang="en-US" b="1" dirty="0"/>
          </a:p>
        </p:txBody>
      </p:sp>
      <p:sp>
        <p:nvSpPr>
          <p:cNvPr id="6" name="Rectangle 5"/>
          <p:cNvSpPr/>
          <p:nvPr/>
        </p:nvSpPr>
        <p:spPr>
          <a:xfrm>
            <a:off x="828266" y="178657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Reliable</a:t>
            </a:r>
          </a:p>
        </p:txBody>
      </p:sp>
      <p:sp>
        <p:nvSpPr>
          <p:cNvPr id="10" name="Rectangle 9"/>
          <p:cNvSpPr/>
          <p:nvPr/>
        </p:nvSpPr>
        <p:spPr>
          <a:xfrm>
            <a:off x="845301" y="330271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Fast</a:t>
            </a:r>
          </a:p>
        </p:txBody>
      </p:sp>
      <p:sp>
        <p:nvSpPr>
          <p:cNvPr id="12" name="Rectangle 11"/>
          <p:cNvSpPr/>
          <p:nvPr/>
        </p:nvSpPr>
        <p:spPr>
          <a:xfrm>
            <a:off x="825640" y="483457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Integrated with AWS</a:t>
            </a:r>
          </a:p>
        </p:txBody>
      </p:sp>
      <p:sp>
        <p:nvSpPr>
          <p:cNvPr id="13" name="Rectangle 12"/>
          <p:cNvSpPr/>
          <p:nvPr/>
        </p:nvSpPr>
        <p:spPr>
          <a:xfrm>
            <a:off x="6619466" y="178657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to Use</a:t>
            </a:r>
          </a:p>
        </p:txBody>
      </p:sp>
      <p:sp>
        <p:nvSpPr>
          <p:cNvPr id="14" name="Rectangle 13"/>
          <p:cNvSpPr/>
          <p:nvPr/>
        </p:nvSpPr>
        <p:spPr>
          <a:xfrm>
            <a:off x="6636504" y="330271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Cost-Effective</a:t>
            </a:r>
          </a:p>
        </p:txBody>
      </p:sp>
      <p:sp>
        <p:nvSpPr>
          <p:cNvPr id="15" name="Rectangle 14"/>
          <p:cNvSpPr/>
          <p:nvPr/>
        </p:nvSpPr>
        <p:spPr>
          <a:xfrm>
            <a:off x="6616842" y="4834574"/>
            <a:ext cx="2136223"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Flexible</a:t>
            </a:r>
          </a:p>
        </p:txBody>
      </p:sp>
      <p:sp>
        <p:nvSpPr>
          <p:cNvPr id="7" name="TextBox 6"/>
          <p:cNvSpPr txBox="1"/>
          <p:nvPr/>
        </p:nvSpPr>
        <p:spPr>
          <a:xfrm>
            <a:off x="2980132" y="178657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Redundant locations</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Backed with 100% Service Level Agreement (SLA)</a:t>
            </a:r>
          </a:p>
        </p:txBody>
      </p:sp>
      <p:sp>
        <p:nvSpPr>
          <p:cNvPr id="17" name="TextBox 16"/>
          <p:cNvSpPr txBox="1"/>
          <p:nvPr/>
        </p:nvSpPr>
        <p:spPr>
          <a:xfrm>
            <a:off x="2973577" y="330271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Worldwide anycast network</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Fast propagation of changes</a:t>
            </a:r>
          </a:p>
        </p:txBody>
      </p:sp>
      <p:sp>
        <p:nvSpPr>
          <p:cNvPr id="18" name="TextBox 17"/>
          <p:cNvSpPr txBox="1"/>
          <p:nvPr/>
        </p:nvSpPr>
        <p:spPr>
          <a:xfrm>
            <a:off x="2980132" y="483457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ELB-Alias Queries</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Latency-based routing</a:t>
            </a:r>
          </a:p>
        </p:txBody>
      </p:sp>
      <p:sp>
        <p:nvSpPr>
          <p:cNvPr id="19" name="TextBox 18"/>
          <p:cNvSpPr txBox="1"/>
          <p:nvPr/>
        </p:nvSpPr>
        <p:spPr>
          <a:xfrm>
            <a:off x="8821712" y="178657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Console</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Programmatic API</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Domain name management</a:t>
            </a:r>
          </a:p>
        </p:txBody>
      </p:sp>
      <p:sp>
        <p:nvSpPr>
          <p:cNvPr id="20" name="TextBox 19"/>
          <p:cNvSpPr txBox="1"/>
          <p:nvPr/>
        </p:nvSpPr>
        <p:spPr>
          <a:xfrm>
            <a:off x="8815157" y="330271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Inexpensive rates</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Pay-as-you-go model</a:t>
            </a:r>
          </a:p>
        </p:txBody>
      </p:sp>
      <p:sp>
        <p:nvSpPr>
          <p:cNvPr id="21" name="TextBox 20"/>
          <p:cNvSpPr txBox="1"/>
          <p:nvPr/>
        </p:nvSpPr>
        <p:spPr>
          <a:xfrm>
            <a:off x="8821712" y="4834574"/>
            <a:ext cx="3041445" cy="1219200"/>
          </a:xfrm>
          <a:prstGeom prst="rect">
            <a:avLst/>
          </a:prstGeom>
          <a:noFill/>
        </p:spPr>
        <p:txBody>
          <a:bodyPr wrap="square" rtlCol="0" anchor="ctr" anchorCtr="0">
            <a:noAutofit/>
          </a:bodyPr>
          <a:lstStyle/>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Geolocation routing</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Weighted round robin</a:t>
            </a:r>
          </a:p>
          <a:p>
            <a:pPr marL="150280" indent="-150280">
              <a:buFont typeface="Arial" pitchFamily="34" charset="0"/>
              <a:buChar char="•"/>
            </a:pPr>
            <a:r>
              <a:rPr lang="en-US" sz="1867" dirty="0">
                <a:latin typeface="Amazon Ember Light" panose="020B0403020204020204" pitchFamily="34" charset="0"/>
                <a:ea typeface="Amazon Ember Light" panose="020B0403020204020204" pitchFamily="34" charset="0"/>
                <a:cs typeface="Amazon Ember Light" panose="020B0403020204020204" pitchFamily="34" charset="0"/>
              </a:rPr>
              <a:t>Self-aliasing</a:t>
            </a:r>
          </a:p>
        </p:txBody>
      </p:sp>
    </p:spTree>
    <p:custDataLst>
      <p:tags r:id="rId1"/>
    </p:custDataLst>
    <p:extLst>
      <p:ext uri="{BB962C8B-B14F-4D97-AF65-F5344CB8AC3E}">
        <p14:creationId xmlns:p14="http://schemas.microsoft.com/office/powerpoint/2010/main" val="255902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a:t>Route 53 Support</a:t>
            </a:r>
            <a:endParaRPr lang="en-US" b="1" dirty="0"/>
          </a:p>
        </p:txBody>
      </p:sp>
      <p:sp>
        <p:nvSpPr>
          <p:cNvPr id="7174" name="Content Placeholder 2"/>
          <p:cNvSpPr>
            <a:spLocks noGrp="1"/>
          </p:cNvSpPr>
          <p:nvPr>
            <p:ph idx="1"/>
          </p:nvPr>
        </p:nvSpPr>
        <p:spPr>
          <a:xfrm>
            <a:off x="238539" y="1440305"/>
            <a:ext cx="11360426" cy="4913308"/>
          </a:xfrm>
        </p:spPr>
        <p:txBody>
          <a:bodyPr>
            <a:noAutofit/>
          </a:bodyPr>
          <a:lstStyle/>
          <a:p>
            <a:pPr marL="457200" lvl="1" indent="-457200">
              <a:spcBef>
                <a:spcPts val="1800"/>
              </a:spcBef>
              <a:buClr>
                <a:schemeClr val="bg2">
                  <a:lumMod val="10000"/>
                </a:schemeClr>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routing: </a:t>
            </a:r>
            <a:r>
              <a:rPr lang="en-US" sz="2800" dirty="0"/>
              <a:t>Single server environments.</a:t>
            </a:r>
            <a:br>
              <a:rPr lang="en-US" sz="2800" dirty="0"/>
            </a:br>
            <a:endParaRPr lang="en-US" sz="2800" dirty="0"/>
          </a:p>
          <a:p>
            <a:pPr marL="457200" lvl="1" indent="-457200">
              <a:spcBef>
                <a:spcPts val="1800"/>
              </a:spcBef>
              <a:buClr>
                <a:schemeClr val="bg2">
                  <a:lumMod val="10000"/>
                </a:schemeClr>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Weighted round robin: </a:t>
            </a:r>
            <a:r>
              <a:rPr lang="en-US" sz="2800" dirty="0"/>
              <a:t>Assign weights to resource record sets to specify the frequency.</a:t>
            </a:r>
            <a:br>
              <a:rPr lang="en-US" sz="2800" dirty="0"/>
            </a:br>
            <a:endParaRPr lang="en-US" sz="2800" dirty="0"/>
          </a:p>
          <a:p>
            <a:pPr marL="457200" lvl="1" indent="-457200">
              <a:spcBef>
                <a:spcPts val="1800"/>
              </a:spcBef>
              <a:buClr>
                <a:schemeClr val="bg2">
                  <a:lumMod val="10000"/>
                </a:schemeClr>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Latency-based routing: </a:t>
            </a:r>
            <a:r>
              <a:rPr lang="en-US" sz="2800" dirty="0"/>
              <a:t>Helps to improve your global applications.</a:t>
            </a:r>
            <a:br>
              <a:rPr lang="en-US" sz="2800" dirty="0"/>
            </a:br>
            <a:endParaRPr lang="en-US" sz="2800" dirty="0"/>
          </a:p>
          <a:p>
            <a:pPr marL="457200" lvl="1" indent="-457200">
              <a:spcBef>
                <a:spcPts val="1800"/>
              </a:spcBef>
              <a:buClr>
                <a:schemeClr val="bg2">
                  <a:lumMod val="10000"/>
                </a:schemeClr>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Health check and DNS failover: </a:t>
            </a:r>
            <a:r>
              <a:rPr lang="en-US" sz="2800" dirty="0"/>
              <a:t>Fail over to a backup site if your primary site becomes unreachable.</a:t>
            </a:r>
          </a:p>
        </p:txBody>
      </p:sp>
    </p:spTree>
    <p:custDataLst>
      <p:tags r:id="rId1"/>
    </p:custDataLst>
    <p:extLst>
      <p:ext uri="{BB962C8B-B14F-4D97-AF65-F5344CB8AC3E}">
        <p14:creationId xmlns:p14="http://schemas.microsoft.com/office/powerpoint/2010/main" val="144269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a:t>Additional Route 53 Supports</a:t>
            </a:r>
            <a:endParaRPr lang="en-US" b="1" dirty="0"/>
          </a:p>
        </p:txBody>
      </p:sp>
      <p:sp>
        <p:nvSpPr>
          <p:cNvPr id="7174" name="Content Placeholder 2"/>
          <p:cNvSpPr>
            <a:spLocks noGrp="1"/>
          </p:cNvSpPr>
          <p:nvPr>
            <p:ph idx="1"/>
          </p:nvPr>
        </p:nvSpPr>
        <p:spPr>
          <a:xfrm>
            <a:off x="238539" y="1440305"/>
            <a:ext cx="11360426" cy="4913308"/>
          </a:xfrm>
        </p:spPr>
        <p:txBody>
          <a:bodyPr>
            <a:noAutofit/>
          </a:bodyPr>
          <a:lstStyle/>
          <a:p>
            <a:pPr marL="457200" lvl="1" indent="-457200">
              <a:lnSpc>
                <a:spcPct val="100000"/>
              </a:lnSpc>
              <a:spcBef>
                <a:spcPts val="1800"/>
              </a:spcBef>
              <a:buClr>
                <a:schemeClr val="bg2">
                  <a:lumMod val="10000"/>
                </a:schemeClr>
              </a:buClr>
            </a:pP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Geolocation routing: </a:t>
            </a:r>
            <a:r>
              <a:rPr lang="en-US" sz="2800" dirty="0"/>
              <a:t>Specify </a:t>
            </a:r>
            <a:r>
              <a:rPr lang="en-US" sz="2800" b="1" dirty="0">
                <a:latin typeface="Amazon Ember" panose="020B0603020204020204" pitchFamily="34" charset="0"/>
                <a:ea typeface="Amazon Ember" panose="020B0603020204020204" pitchFamily="34" charset="0"/>
                <a:cs typeface="Amazon Ember" panose="020B0603020204020204" pitchFamily="34" charset="0"/>
              </a:rPr>
              <a:t>geographic</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b="1" dirty="0">
                <a:latin typeface="Amazon Ember" panose="020B0603020204020204" pitchFamily="34" charset="0"/>
                <a:ea typeface="Amazon Ember" panose="020B0603020204020204" pitchFamily="34" charset="0"/>
                <a:cs typeface="Amazon Ember" panose="020B0603020204020204" pitchFamily="34" charset="0"/>
              </a:rPr>
              <a:t>locations</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a:t>by continent, by country, or by state in the United States.</a:t>
            </a:r>
            <a:br>
              <a:rPr lang="en-US" sz="2800" dirty="0"/>
            </a:br>
            <a:endParaRPr lang="en-US" sz="2800" dirty="0"/>
          </a:p>
          <a:p>
            <a:pPr marL="457200" lvl="1" indent="-457200">
              <a:lnSpc>
                <a:spcPct val="100000"/>
              </a:lnSpc>
              <a:spcBef>
                <a:spcPts val="1800"/>
              </a:spcBef>
              <a:buClr>
                <a:schemeClr val="bg2">
                  <a:lumMod val="10000"/>
                </a:schemeClr>
              </a:buClr>
            </a:pPr>
            <a:r>
              <a:rPr lang="en-US" sz="28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Geoproximity</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routing with traffic biasing: </a:t>
            </a:r>
            <a:r>
              <a:rPr lang="en-US" sz="2800" dirty="0"/>
              <a:t>Route traffic based on the physical distance between your users and your resources.</a:t>
            </a:r>
            <a:br>
              <a:rPr lang="en-US" sz="2800" dirty="0"/>
            </a:br>
            <a:endParaRPr lang="en-US" sz="2800" dirty="0"/>
          </a:p>
          <a:p>
            <a:pPr marL="457200" lvl="1" indent="-457200">
              <a:lnSpc>
                <a:spcPct val="100000"/>
              </a:lnSpc>
              <a:spcBef>
                <a:spcPts val="1800"/>
              </a:spcBef>
              <a:buClr>
                <a:schemeClr val="bg2">
                  <a:lumMod val="10000"/>
                </a:schemeClr>
              </a:buClr>
            </a:pPr>
            <a:r>
              <a:rPr lang="en-US" sz="28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Multivalue</a:t>
            </a:r>
            <a: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answers: </a:t>
            </a:r>
            <a:r>
              <a:rPr lang="en-US" sz="2800" dirty="0"/>
              <a:t>Ability to return multiple health-checkable IP addresses in response to DNS queries as a way to use DNS to improve availability and load balancing.</a:t>
            </a:r>
          </a:p>
          <a:p>
            <a:pPr marL="457200" lvl="1" indent="-457200">
              <a:buClr>
                <a:schemeClr val="bg2">
                  <a:lumMod val="10000"/>
                </a:schemeClr>
              </a:buClr>
            </a:pPr>
            <a:endParaRPr lang="en-US" sz="2600" dirty="0"/>
          </a:p>
        </p:txBody>
      </p:sp>
    </p:spTree>
    <p:custDataLst>
      <p:tags r:id="rId1"/>
    </p:custDataLst>
    <p:extLst>
      <p:ext uri="{BB962C8B-B14F-4D97-AF65-F5344CB8AC3E}">
        <p14:creationId xmlns:p14="http://schemas.microsoft.com/office/powerpoint/2010/main" val="39518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vert="horz" lIns="91440" tIns="45720" rIns="91440" bIns="45720" rtlCol="0" anchor="ctr">
            <a:normAutofit/>
          </a:bodyPr>
          <a:lstStyle/>
          <a:p>
            <a:r>
              <a:rPr lang="en-US" dirty="0"/>
              <a:t>Amazon Route 53 DNS Failover</a:t>
            </a:r>
          </a:p>
        </p:txBody>
      </p:sp>
      <p:sp>
        <p:nvSpPr>
          <p:cNvPr id="7174" name="Content Placeholder 2"/>
          <p:cNvSpPr>
            <a:spLocks noGrp="1"/>
          </p:cNvSpPr>
          <p:nvPr>
            <p:ph idx="1"/>
          </p:nvPr>
        </p:nvSpPr>
        <p:spPr>
          <a:xfrm>
            <a:off x="238538" y="1440305"/>
            <a:ext cx="11330609" cy="4913308"/>
          </a:xfrm>
        </p:spPr>
        <p:txBody>
          <a:bodyPr>
            <a:noAutofit/>
          </a:bodyPr>
          <a:lstStyle/>
          <a:p>
            <a:pPr marL="457200" lvl="1" indent="-457200">
              <a:spcBef>
                <a:spcPts val="16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Route 53 tracks health status of resources and take action when error occurs. Configure failover with Amazon Route 53. </a:t>
            </a:r>
          </a:p>
          <a:p>
            <a:pPr marL="457200" lvl="1" indent="-457200">
              <a:spcBef>
                <a:spcPts val="16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Configure backup and failover scenarios for your own applications.</a:t>
            </a:r>
          </a:p>
          <a:p>
            <a:pPr marL="457200" lvl="1" indent="-457200">
              <a:spcBef>
                <a:spcPts val="1600"/>
              </a:spcBef>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Improve health checks by combining multiple health checks, domain name–based health checks, string matching, specifying the request interval, and more.</a:t>
            </a:r>
          </a:p>
        </p:txBody>
      </p:sp>
      <p:pic>
        <p:nvPicPr>
          <p:cNvPr id="4" name="Picture 3"/>
          <p:cNvPicPr>
            <a:picLocks noChangeAspect="1"/>
          </p:cNvPicPr>
          <p:nvPr/>
        </p:nvPicPr>
        <p:blipFill>
          <a:blip r:embed="rId4"/>
          <a:stretch>
            <a:fillRect/>
          </a:stretch>
        </p:blipFill>
        <p:spPr>
          <a:xfrm>
            <a:off x="3490443" y="4089624"/>
            <a:ext cx="5196356" cy="2129166"/>
          </a:xfrm>
          <a:prstGeom prst="rect">
            <a:avLst/>
          </a:prstGeom>
        </p:spPr>
      </p:pic>
    </p:spTree>
    <p:custDataLst>
      <p:tags r:id="rId1"/>
    </p:custDataLst>
    <p:extLst>
      <p:ext uri="{BB962C8B-B14F-4D97-AF65-F5344CB8AC3E}">
        <p14:creationId xmlns:p14="http://schemas.microsoft.com/office/powerpoint/2010/main" val="4252692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959158-F70B-4346-A937-43F032C1852A}"/>
              </a:ext>
            </a:extLst>
          </p:cNvPr>
          <p:cNvPicPr>
            <a:picLocks noChangeAspect="1"/>
          </p:cNvPicPr>
          <p:nvPr/>
        </p:nvPicPr>
        <p:blipFill>
          <a:blip r:embed="rId4"/>
          <a:stretch>
            <a:fillRect/>
          </a:stretch>
        </p:blipFill>
        <p:spPr>
          <a:xfrm>
            <a:off x="4973669" y="1218695"/>
            <a:ext cx="6406817" cy="3647539"/>
          </a:xfrm>
          <a:prstGeom prst="rect">
            <a:avLst/>
          </a:prstGeom>
        </p:spPr>
      </p:pic>
      <p:sp>
        <p:nvSpPr>
          <p:cNvPr id="2" name="Title 1"/>
          <p:cNvSpPr>
            <a:spLocks noGrp="1"/>
          </p:cNvSpPr>
          <p:nvPr>
            <p:ph type="title"/>
          </p:nvPr>
        </p:nvSpPr>
        <p:spPr/>
        <p:txBody>
          <a:bodyPr/>
          <a:lstStyle/>
          <a:p>
            <a:r>
              <a:rPr lang="en-US" dirty="0"/>
              <a:t>Use Case: Multi-Region Deployment</a:t>
            </a:r>
          </a:p>
        </p:txBody>
      </p:sp>
      <p:graphicFrame>
        <p:nvGraphicFramePr>
          <p:cNvPr id="6" name="Table 5"/>
          <p:cNvGraphicFramePr>
            <a:graphicFrameLocks noGrp="1"/>
          </p:cNvGraphicFramePr>
          <p:nvPr>
            <p:extLst>
              <p:ext uri="{D42A27DB-BD31-4B8C-83A1-F6EECF244321}">
                <p14:modId xmlns:p14="http://schemas.microsoft.com/office/powerpoint/2010/main" val="1474297656"/>
              </p:ext>
            </p:extLst>
          </p:nvPr>
        </p:nvGraphicFramePr>
        <p:xfrm>
          <a:off x="447379" y="5002289"/>
          <a:ext cx="11268817" cy="1254190"/>
        </p:xfrm>
        <a:graphic>
          <a:graphicData uri="http://schemas.openxmlformats.org/drawingml/2006/table">
            <a:tbl>
              <a:tblPr firstRow="1" bandRow="1">
                <a:tableStyleId>{5C22544A-7EE6-4342-B048-85BDC9FD1C3A}</a:tableStyleId>
              </a:tblPr>
              <a:tblGrid>
                <a:gridCol w="2751347">
                  <a:extLst>
                    <a:ext uri="{9D8B030D-6E8A-4147-A177-3AD203B41FA5}">
                      <a16:colId xmlns:a16="http://schemas.microsoft.com/office/drawing/2014/main" val="20000"/>
                    </a:ext>
                  </a:extLst>
                </a:gridCol>
                <a:gridCol w="2827867">
                  <a:extLst>
                    <a:ext uri="{9D8B030D-6E8A-4147-A177-3AD203B41FA5}">
                      <a16:colId xmlns:a16="http://schemas.microsoft.com/office/drawing/2014/main" val="20001"/>
                    </a:ext>
                  </a:extLst>
                </a:gridCol>
                <a:gridCol w="5689603">
                  <a:extLst>
                    <a:ext uri="{9D8B030D-6E8A-4147-A177-3AD203B41FA5}">
                      <a16:colId xmlns:a16="http://schemas.microsoft.com/office/drawing/2014/main" val="20002"/>
                    </a:ext>
                  </a:extLst>
                </a:gridCol>
              </a:tblGrid>
              <a:tr h="328597">
                <a:tc>
                  <a:txBody>
                    <a:bodyPr/>
                    <a:lstStyle/>
                    <a:p>
                      <a:pPr algn="ctr"/>
                      <a:r>
                        <a:rPr lang="en-US" sz="1600" dirty="0"/>
                        <a:t>Name</a:t>
                      </a:r>
                    </a:p>
                  </a:txBody>
                  <a:tcPr marT="60960" marB="60960" anchor="ctr"/>
                </a:tc>
                <a:tc>
                  <a:txBody>
                    <a:bodyPr/>
                    <a:lstStyle/>
                    <a:p>
                      <a:pPr algn="ctr"/>
                      <a:r>
                        <a:rPr lang="en-US" sz="1600" dirty="0"/>
                        <a:t>Type</a:t>
                      </a:r>
                    </a:p>
                  </a:txBody>
                  <a:tcPr marT="60960" marB="60960" anchor="ctr"/>
                </a:tc>
                <a:tc>
                  <a:txBody>
                    <a:bodyPr/>
                    <a:lstStyle/>
                    <a:p>
                      <a:pPr algn="ctr"/>
                      <a:r>
                        <a:rPr lang="en-US" sz="1600" dirty="0"/>
                        <a:t>Value</a:t>
                      </a:r>
                    </a:p>
                  </a:txBody>
                  <a:tcPr marT="60960" marB="60960" anchor="ctr"/>
                </a:tc>
                <a:extLst>
                  <a:ext uri="{0D108BD9-81ED-4DB2-BD59-A6C34878D82A}">
                    <a16:rowId xmlns:a16="http://schemas.microsoft.com/office/drawing/2014/main" val="10000"/>
                  </a:ext>
                </a:extLst>
              </a:tr>
              <a:tr h="44421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amgogreen.com</a:t>
                      </a:r>
                    </a:p>
                  </a:txBody>
                  <a:tcPr marT="60960" marB="60960" anchor="ctr"/>
                </a:tc>
                <a:tc>
                  <a:txBody>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some-elb-name.us-west-2.elb.amazonaws.com</a:t>
                      </a:r>
                    </a:p>
                  </a:txBody>
                  <a:tcPr marT="60960" marB="60960" anchor="ctr"/>
                </a:tc>
                <a:extLst>
                  <a:ext uri="{0D108BD9-81ED-4DB2-BD59-A6C34878D82A}">
                    <a16:rowId xmlns:a16="http://schemas.microsoft.com/office/drawing/2014/main" val="10001"/>
                  </a:ext>
                </a:extLst>
              </a:tr>
              <a:tr h="44421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amgogreen.com</a:t>
                      </a:r>
                    </a:p>
                  </a:txBody>
                  <a:tcPr marT="60960" marB="60960" anchor="ctr"/>
                </a:tc>
                <a:tc>
                  <a:txBody>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ALIAS</a:t>
                      </a:r>
                    </a:p>
                  </a:txBody>
                  <a:tcPr marT="60960" marB="6096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some-elb-name.ap-southeast-2.elb.amazonaws.com</a:t>
                      </a:r>
                    </a:p>
                  </a:txBody>
                  <a:tcPr marT="60960" marB="60960" anchor="ctr"/>
                </a:tc>
                <a:extLst>
                  <a:ext uri="{0D108BD9-81ED-4DB2-BD59-A6C34878D82A}">
                    <a16:rowId xmlns:a16="http://schemas.microsoft.com/office/drawing/2014/main" val="10002"/>
                  </a:ext>
                </a:extLst>
              </a:tr>
            </a:tbl>
          </a:graphicData>
        </a:graphic>
      </p:graphicFrame>
      <p:pic>
        <p:nvPicPr>
          <p:cNvPr id="7" name="Picture 6" descr="Route-5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20" y="2709531"/>
            <a:ext cx="975360" cy="975360"/>
          </a:xfrm>
          <a:prstGeom prst="rect">
            <a:avLst/>
          </a:prstGeom>
        </p:spPr>
      </p:pic>
      <p:sp>
        <p:nvSpPr>
          <p:cNvPr id="26" name="TextBox 39"/>
          <p:cNvSpPr txBox="1">
            <a:spLocks noChangeArrowheads="1"/>
          </p:cNvSpPr>
          <p:nvPr/>
        </p:nvSpPr>
        <p:spPr bwMode="auto">
          <a:xfrm>
            <a:off x="423779" y="3670617"/>
            <a:ext cx="5333172"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en-US" b="1"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some-elb-name.</a:t>
            </a:r>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us-west-2</a:t>
            </a:r>
            <a:r>
              <a:rPr lang="en-US" b="1"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.elb.amazonaws.com</a:t>
            </a:r>
          </a:p>
        </p:txBody>
      </p:sp>
      <p:pic>
        <p:nvPicPr>
          <p:cNvPr id="23" name="Picture 22" descr="Amazon-Elastic-Load-Balac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3910" y="2401906"/>
            <a:ext cx="640559" cy="640559"/>
          </a:xfrm>
          <a:prstGeom prst="rect">
            <a:avLst/>
          </a:prstGeom>
        </p:spPr>
      </p:pic>
      <p:pic>
        <p:nvPicPr>
          <p:cNvPr id="24" name="Picture 23" descr="Amazon-Elastic-Load-Balac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9927" y="3849362"/>
            <a:ext cx="640559" cy="640559"/>
          </a:xfrm>
          <a:prstGeom prst="rect">
            <a:avLst/>
          </a:prstGeom>
        </p:spPr>
      </p:pic>
      <p:cxnSp>
        <p:nvCxnSpPr>
          <p:cNvPr id="13" name="Straight Connector 12"/>
          <p:cNvCxnSpPr/>
          <p:nvPr/>
        </p:nvCxnSpPr>
        <p:spPr>
          <a:xfrm flipH="1" flipV="1">
            <a:off x="6073436" y="2753522"/>
            <a:ext cx="484511" cy="161639"/>
          </a:xfrm>
          <a:prstGeom prst="line">
            <a:avLst/>
          </a:prstGeom>
          <a:ln>
            <a:solidFill>
              <a:srgbClr val="0C9B2E"/>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994829" y="2639057"/>
            <a:ext cx="168348" cy="166259"/>
          </a:xfrm>
          <a:prstGeom prst="ellipse">
            <a:avLst/>
          </a:prstGeom>
          <a:solidFill>
            <a:srgbClr val="0C9B2E"/>
          </a:solidFill>
          <a:ln>
            <a:solidFill>
              <a:srgbClr val="0C9B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p:cNvCxnSpPr/>
          <p:nvPr/>
        </p:nvCxnSpPr>
        <p:spPr>
          <a:xfrm>
            <a:off x="6586447" y="2915161"/>
            <a:ext cx="4109383" cy="1259240"/>
          </a:xfrm>
          <a:prstGeom prst="line">
            <a:avLst/>
          </a:prstGeom>
          <a:ln>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555982" y="4086341"/>
            <a:ext cx="168348" cy="166259"/>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p:cNvSpPr txBox="1"/>
          <p:nvPr/>
        </p:nvSpPr>
        <p:spPr>
          <a:xfrm>
            <a:off x="6163152" y="2858657"/>
            <a:ext cx="1187524" cy="338554"/>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10" name="Picture 9" descr="Use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14509" y="2553732"/>
            <a:ext cx="533010" cy="533010"/>
          </a:xfrm>
          <a:prstGeom prst="rect">
            <a:avLst/>
          </a:prstGeom>
        </p:spPr>
      </p:pic>
      <p:sp>
        <p:nvSpPr>
          <p:cNvPr id="25" name="Rectangle 24"/>
          <p:cNvSpPr/>
          <p:nvPr/>
        </p:nvSpPr>
        <p:spPr>
          <a:xfrm>
            <a:off x="6397233" y="4593617"/>
            <a:ext cx="5363109" cy="338554"/>
          </a:xfrm>
          <a:prstGeom prst="rect">
            <a:avLst/>
          </a:prstGeom>
        </p:spPr>
        <p:txBody>
          <a:bodyPr wrap="square">
            <a:spAutoFit/>
          </a:bodyPr>
          <a:lstStyle/>
          <a:p>
            <a:pPr algn="ctr" fontAlgn="base">
              <a:spcBef>
                <a:spcPct val="0"/>
              </a:spcBef>
              <a:spcAft>
                <a:spcPct val="0"/>
              </a:spcAft>
            </a:pPr>
            <a:r>
              <a:rPr lang="en-US" sz="1600" b="1"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some-elb-name.</a:t>
            </a:r>
            <a:r>
              <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ap-southeast-2</a:t>
            </a:r>
            <a:r>
              <a:rPr lang="en-US" sz="1600" b="1"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.elb.amazonaws.com</a:t>
            </a:r>
          </a:p>
        </p:txBody>
      </p:sp>
    </p:spTree>
    <p:custDataLst>
      <p:tags r:id="rId1"/>
    </p:custDataLst>
    <p:extLst>
      <p:ext uri="{BB962C8B-B14F-4D97-AF65-F5344CB8AC3E}">
        <p14:creationId xmlns:p14="http://schemas.microsoft.com/office/powerpoint/2010/main" val="816379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6760468" y="1807430"/>
            <a:ext cx="4330699" cy="4419889"/>
          </a:xfrm>
          <a:prstGeom prst="roundRect">
            <a:avLst>
              <a:gd name="adj" fmla="val 9818"/>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p:cNvSpPr/>
          <p:nvPr/>
        </p:nvSpPr>
        <p:spPr>
          <a:xfrm>
            <a:off x="6944286" y="2271972"/>
            <a:ext cx="1905591" cy="363227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32"/>
          <p:cNvSpPr txBox="1">
            <a:spLocks noChangeArrowheads="1"/>
          </p:cNvSpPr>
          <p:nvPr/>
        </p:nvSpPr>
        <p:spPr bwMode="auto">
          <a:xfrm>
            <a:off x="7312432" y="5402469"/>
            <a:ext cx="1239552" cy="523220"/>
          </a:xfrm>
          <a:prstGeom prst="rect">
            <a:avLst/>
          </a:prstGeom>
          <a:noFill/>
          <a:ln w="9525">
            <a:noFill/>
            <a:miter lim="800000"/>
            <a:headEnd/>
            <a:tailEnd/>
          </a:ln>
        </p:spPr>
        <p:txBody>
          <a:bodyPr wrap="square">
            <a:spAutoFit/>
          </a:bodyPr>
          <a:lstStyle/>
          <a:p>
            <a:pPr algn="ctr"/>
            <a:r>
              <a:rPr lang="en-US" sz="14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24" name="Rounded Rectangle 23"/>
          <p:cNvSpPr/>
          <p:nvPr/>
        </p:nvSpPr>
        <p:spPr>
          <a:xfrm>
            <a:off x="8969243" y="2271972"/>
            <a:ext cx="1905591" cy="363227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32"/>
          <p:cNvSpPr txBox="1">
            <a:spLocks noChangeArrowheads="1"/>
          </p:cNvSpPr>
          <p:nvPr/>
        </p:nvSpPr>
        <p:spPr bwMode="auto">
          <a:xfrm>
            <a:off x="9374713" y="5406404"/>
            <a:ext cx="1239552" cy="523220"/>
          </a:xfrm>
          <a:prstGeom prst="rect">
            <a:avLst/>
          </a:prstGeom>
          <a:noFill/>
          <a:ln w="9525">
            <a:noFill/>
            <a:miter lim="800000"/>
            <a:headEnd/>
            <a:tailEnd/>
          </a:ln>
        </p:spPr>
        <p:txBody>
          <a:bodyPr wrap="square">
            <a:spAutoFit/>
          </a:bodyPr>
          <a:lstStyle/>
          <a:p>
            <a:pPr algn="ctr"/>
            <a:r>
              <a:rPr lang="en-US" sz="14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26" name="TextBox 23"/>
          <p:cNvSpPr txBox="1">
            <a:spLocks noChangeArrowheads="1"/>
          </p:cNvSpPr>
          <p:nvPr/>
        </p:nvSpPr>
        <p:spPr bwMode="auto">
          <a:xfrm>
            <a:off x="6848581" y="5092966"/>
            <a:ext cx="2060979" cy="307777"/>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RDS Master</a:t>
            </a:r>
          </a:p>
        </p:txBody>
      </p:sp>
      <p:sp>
        <p:nvSpPr>
          <p:cNvPr id="29" name="TextBox 23"/>
          <p:cNvSpPr txBox="1">
            <a:spLocks noChangeArrowheads="1"/>
          </p:cNvSpPr>
          <p:nvPr/>
        </p:nvSpPr>
        <p:spPr bwMode="auto">
          <a:xfrm>
            <a:off x="8949671" y="5088462"/>
            <a:ext cx="1904287" cy="307777"/>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RDS Slave</a:t>
            </a:r>
          </a:p>
        </p:txBody>
      </p:sp>
      <p:cxnSp>
        <p:nvCxnSpPr>
          <p:cNvPr id="30" name="Straight Arrow Connector 29"/>
          <p:cNvCxnSpPr>
            <a:stCxn id="58" idx="3"/>
            <a:endCxn id="57" idx="1"/>
          </p:cNvCxnSpPr>
          <p:nvPr/>
        </p:nvCxnSpPr>
        <p:spPr>
          <a:xfrm flipV="1">
            <a:off x="8243373" y="4686434"/>
            <a:ext cx="1343419" cy="4019"/>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1239480" y="5139784"/>
            <a:ext cx="984251" cy="276999"/>
          </a:xfrm>
          <a:prstGeom prst="rect">
            <a:avLst/>
          </a:prstGeom>
          <a:noFill/>
          <a:ln w="9525">
            <a:noFill/>
            <a:miter lim="800000"/>
            <a:headEnd/>
            <a:tailEnd/>
          </a:ln>
        </p:spPr>
        <p:txBody>
          <a:bodyPr>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38" name="Picture 37"/>
          <p:cNvPicPr>
            <a:picLocks noChangeAspect="1"/>
          </p:cNvPicPr>
          <p:nvPr/>
        </p:nvPicPr>
        <p:blipFill>
          <a:blip r:embed="rId4"/>
          <a:stretch>
            <a:fillRect/>
          </a:stretch>
        </p:blipFill>
        <p:spPr>
          <a:xfrm>
            <a:off x="1532645" y="4674310"/>
            <a:ext cx="397924" cy="527681"/>
          </a:xfrm>
          <a:prstGeom prst="rect">
            <a:avLst/>
          </a:prstGeom>
        </p:spPr>
      </p:pic>
      <p:cxnSp>
        <p:nvCxnSpPr>
          <p:cNvPr id="39" name="Straight Arrow Connector 38"/>
          <p:cNvCxnSpPr>
            <a:endCxn id="38" idx="3"/>
          </p:cNvCxnSpPr>
          <p:nvPr/>
        </p:nvCxnSpPr>
        <p:spPr>
          <a:xfrm flipH="1">
            <a:off x="1930569" y="4918195"/>
            <a:ext cx="1394962" cy="19956"/>
          </a:xfrm>
          <a:prstGeom prst="straightConnector1">
            <a:avLst/>
          </a:prstGeom>
          <a:ln w="28575">
            <a:solidFill>
              <a:srgbClr val="0070C0"/>
            </a:solidFill>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53" idx="0"/>
          </p:cNvCxnSpPr>
          <p:nvPr/>
        </p:nvCxnSpPr>
        <p:spPr>
          <a:xfrm flipH="1">
            <a:off x="8142632" y="2399483"/>
            <a:ext cx="450443" cy="492132"/>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55" idx="0"/>
          </p:cNvCxnSpPr>
          <p:nvPr/>
        </p:nvCxnSpPr>
        <p:spPr>
          <a:xfrm>
            <a:off x="9193188" y="2406432"/>
            <a:ext cx="923005" cy="473593"/>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3" idx="2"/>
            <a:endCxn id="58" idx="0"/>
          </p:cNvCxnSpPr>
          <p:nvPr/>
        </p:nvCxnSpPr>
        <p:spPr>
          <a:xfrm flipH="1">
            <a:off x="7895797" y="3496866"/>
            <a:ext cx="246836" cy="826699"/>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5" idx="2"/>
          </p:cNvCxnSpPr>
          <p:nvPr/>
        </p:nvCxnSpPr>
        <p:spPr>
          <a:xfrm flipH="1">
            <a:off x="8081215" y="3485277"/>
            <a:ext cx="2034979" cy="819504"/>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a:endCxn id="40" idx="0"/>
          </p:cNvCxnSpPr>
          <p:nvPr/>
        </p:nvCxnSpPr>
        <p:spPr>
          <a:xfrm flipV="1">
            <a:off x="4065159" y="1826119"/>
            <a:ext cx="4826164" cy="3092077"/>
          </a:xfrm>
          <a:prstGeom prst="bentConnector4">
            <a:avLst>
              <a:gd name="adj1" fmla="val 29414"/>
              <a:gd name="adj2" fmla="val 107393"/>
            </a:avLst>
          </a:prstGeom>
          <a:ln w="28575">
            <a:solidFill>
              <a:srgbClr val="0070C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827045" y="5960095"/>
            <a:ext cx="1442732" cy="502573"/>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S3 static website</a:t>
            </a:r>
          </a:p>
        </p:txBody>
      </p:sp>
      <p:cxnSp>
        <p:nvCxnSpPr>
          <p:cNvPr id="63" name="Elbow Connector 62"/>
          <p:cNvCxnSpPr/>
          <p:nvPr/>
        </p:nvCxnSpPr>
        <p:spPr>
          <a:xfrm rot="16200000" flipH="1">
            <a:off x="4326922" y="4797995"/>
            <a:ext cx="302409" cy="1426655"/>
          </a:xfrm>
          <a:prstGeom prst="bentConnector2">
            <a:avLst/>
          </a:prstGeom>
          <a:ln w="38100">
            <a:solidFill>
              <a:srgbClr val="474746"/>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4125860" y="4588678"/>
            <a:ext cx="139470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Primary</a:t>
            </a:r>
          </a:p>
        </p:txBody>
      </p:sp>
      <p:sp>
        <p:nvSpPr>
          <p:cNvPr id="67" name="TextBox 8"/>
          <p:cNvSpPr txBox="1">
            <a:spLocks noChangeArrowheads="1"/>
          </p:cNvSpPr>
          <p:nvPr/>
        </p:nvSpPr>
        <p:spPr bwMode="auto">
          <a:xfrm>
            <a:off x="3979663" y="5302619"/>
            <a:ext cx="139470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Secondary</a:t>
            </a:r>
          </a:p>
        </p:txBody>
      </p:sp>
      <p:sp>
        <p:nvSpPr>
          <p:cNvPr id="68" name="Rounded Rectangle 67"/>
          <p:cNvSpPr/>
          <p:nvPr/>
        </p:nvSpPr>
        <p:spPr>
          <a:xfrm>
            <a:off x="7068350" y="2788243"/>
            <a:ext cx="3681065" cy="78882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Typical Architecture</a:t>
            </a:r>
          </a:p>
        </p:txBody>
      </p:sp>
      <p:pic>
        <p:nvPicPr>
          <p:cNvPr id="49" name="Picture 48"/>
          <p:cNvPicPr>
            <a:picLocks noChangeAspect="1"/>
          </p:cNvPicPr>
          <p:nvPr/>
        </p:nvPicPr>
        <p:blipFill>
          <a:blip r:embed="rId5"/>
          <a:stretch>
            <a:fillRect/>
          </a:stretch>
        </p:blipFill>
        <p:spPr>
          <a:xfrm>
            <a:off x="7129373" y="2916345"/>
            <a:ext cx="524908" cy="507115"/>
          </a:xfrm>
          <a:prstGeom prst="rect">
            <a:avLst/>
          </a:prstGeom>
          <a:ln>
            <a:noFill/>
          </a:ln>
          <a:effectLst>
            <a:outerShdw blurRad="292100" dist="139700" dir="2700000" algn="tl" rotWithShape="0">
              <a:srgbClr val="333333">
                <a:alpha val="65000"/>
              </a:srgbClr>
            </a:outerShdw>
          </a:effectLst>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5934" y="2891615"/>
            <a:ext cx="573397" cy="605252"/>
          </a:xfrm>
          <a:prstGeom prst="rect">
            <a:avLst/>
          </a:prstGeom>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495" y="2880025"/>
            <a:ext cx="573397" cy="605252"/>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6792" y="4319547"/>
            <a:ext cx="695155" cy="733775"/>
          </a:xfrm>
          <a:prstGeom prst="rect">
            <a:avLst/>
          </a:prstGeom>
        </p:spPr>
      </p:pic>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8219" y="4323565"/>
            <a:ext cx="695155" cy="733775"/>
          </a:xfrm>
          <a:prstGeom prst="rect">
            <a:avLst/>
          </a:prstGeom>
        </p:spPr>
      </p:pic>
      <p:sp>
        <p:nvSpPr>
          <p:cNvPr id="64" name="TextBox 23"/>
          <p:cNvSpPr txBox="1">
            <a:spLocks noChangeArrowheads="1"/>
          </p:cNvSpPr>
          <p:nvPr/>
        </p:nvSpPr>
        <p:spPr bwMode="auto">
          <a:xfrm>
            <a:off x="8385039" y="2872569"/>
            <a:ext cx="1484864" cy="523220"/>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EC2 w/CloudWatch</a:t>
            </a:r>
          </a:p>
        </p:txBody>
      </p:sp>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5659" y="5355367"/>
            <a:ext cx="625051" cy="648201"/>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2383" y="1826119"/>
            <a:ext cx="577880" cy="693456"/>
          </a:xfrm>
          <a:prstGeom prst="rect">
            <a:avLst/>
          </a:prstGeom>
        </p:spPr>
      </p:pic>
      <p:sp>
        <p:nvSpPr>
          <p:cNvPr id="42" name="Rectangular Callout 41"/>
          <p:cNvSpPr/>
          <p:nvPr/>
        </p:nvSpPr>
        <p:spPr bwMode="auto">
          <a:xfrm>
            <a:off x="1107580" y="1512395"/>
            <a:ext cx="2447933" cy="2521734"/>
          </a:xfrm>
          <a:prstGeom prst="wedgeRectCallout">
            <a:avLst>
              <a:gd name="adj1" fmla="val 42103"/>
              <a:gd name="adj2" fmla="val 67901"/>
            </a:avLst>
          </a:prstGeom>
          <a:solidFill>
            <a:schemeClr val="accent6">
              <a:lumMod val="20000"/>
              <a:lumOff val="80000"/>
            </a:schemeClr>
          </a:solidFill>
          <a:ln w="28575">
            <a:solidFill>
              <a:srgbClr val="474746"/>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Sets</a:t>
            </a:r>
          </a:p>
          <a:p>
            <a:pPr defTabSz="914076"/>
            <a:r>
              <a:rPr lang="en-GB"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CNAME www</a:t>
            </a:r>
          </a:p>
          <a:p>
            <a:pPr defTabSz="914076"/>
            <a:br>
              <a:rPr lang="en-GB" sz="14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GB" sz="12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elastic_load_balancer</a:t>
            </a:r>
            <a:b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Routing Policy = Failover</a:t>
            </a:r>
          </a:p>
          <a:p>
            <a:pPr defTabSz="914076"/>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Type = Primary</a:t>
            </a:r>
          </a:p>
          <a:p>
            <a:pPr defTabSz="914076"/>
            <a:endParaRPr lang="en-US" sz="14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endParaRPr>
          </a:p>
          <a:p>
            <a:pPr defTabSz="914076"/>
            <a:r>
              <a:rPr lang="en-GB"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Amazon S3 website</a:t>
            </a:r>
            <a:b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Routing Policy = Failover</a:t>
            </a:r>
          </a:p>
          <a:p>
            <a:pPr defTabSz="914076"/>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Type = Secondary</a:t>
            </a:r>
          </a:p>
        </p:txBody>
      </p: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0915" y="4551120"/>
            <a:ext cx="880253" cy="880253"/>
          </a:xfrm>
          <a:prstGeom prst="rect">
            <a:avLst/>
          </a:prstGeom>
        </p:spPr>
      </p:pic>
      <p:sp>
        <p:nvSpPr>
          <p:cNvPr id="45" name="TextBox 44"/>
          <p:cNvSpPr txBox="1"/>
          <p:nvPr/>
        </p:nvSpPr>
        <p:spPr>
          <a:xfrm>
            <a:off x="3315736" y="4671264"/>
            <a:ext cx="877163" cy="502573"/>
          </a:xfrm>
          <a:prstGeom prst="rect">
            <a:avLst/>
          </a:prstGeom>
          <a:noFill/>
        </p:spPr>
        <p:txBody>
          <a:bodyPr wrap="none" rtlCol="0">
            <a:spAutoFit/>
          </a:bodyPr>
          <a:lstStyle/>
          <a:p>
            <a:pPr algn="ct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Route 53</a:t>
            </a:r>
          </a:p>
        </p:txBody>
      </p:sp>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9579" y="1651349"/>
            <a:ext cx="457200" cy="457200"/>
          </a:xfrm>
          <a:prstGeom prst="rect">
            <a:avLst/>
          </a:prstGeom>
        </p:spPr>
      </p:pic>
    </p:spTree>
    <p:custDataLst>
      <p:tags r:id="rId1"/>
    </p:custDataLst>
    <p:extLst>
      <p:ext uri="{BB962C8B-B14F-4D97-AF65-F5344CB8AC3E}">
        <p14:creationId xmlns:p14="http://schemas.microsoft.com/office/powerpoint/2010/main" val="1163616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15" y="4551120"/>
            <a:ext cx="880253" cy="880253"/>
          </a:xfrm>
          <a:prstGeom prst="rect">
            <a:avLst/>
          </a:prstGeom>
        </p:spPr>
      </p:pic>
      <p:sp>
        <p:nvSpPr>
          <p:cNvPr id="20" name="Rounded Rectangle 19"/>
          <p:cNvSpPr/>
          <p:nvPr/>
        </p:nvSpPr>
        <p:spPr>
          <a:xfrm>
            <a:off x="6750673" y="1811786"/>
            <a:ext cx="4330699" cy="4419889"/>
          </a:xfrm>
          <a:prstGeom prst="roundRect">
            <a:avLst>
              <a:gd name="adj" fmla="val 9818"/>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p:cNvSpPr/>
          <p:nvPr/>
        </p:nvSpPr>
        <p:spPr>
          <a:xfrm>
            <a:off x="6934491" y="2276328"/>
            <a:ext cx="1905591" cy="363227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32"/>
          <p:cNvSpPr txBox="1">
            <a:spLocks noChangeArrowheads="1"/>
          </p:cNvSpPr>
          <p:nvPr/>
        </p:nvSpPr>
        <p:spPr bwMode="auto">
          <a:xfrm>
            <a:off x="7302637" y="5406825"/>
            <a:ext cx="1239552" cy="523220"/>
          </a:xfrm>
          <a:prstGeom prst="rect">
            <a:avLst/>
          </a:prstGeom>
          <a:noFill/>
          <a:ln w="9525">
            <a:noFill/>
            <a:miter lim="800000"/>
            <a:headEnd/>
            <a:tailEnd/>
          </a:ln>
        </p:spPr>
        <p:txBody>
          <a:bodyPr wrap="square">
            <a:spAutoFit/>
          </a:bodyPr>
          <a:lstStyle/>
          <a:p>
            <a:pPr algn="ctr"/>
            <a:r>
              <a:rPr lang="en-US" sz="14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24" name="Rounded Rectangle 23"/>
          <p:cNvSpPr/>
          <p:nvPr/>
        </p:nvSpPr>
        <p:spPr>
          <a:xfrm>
            <a:off x="8959448" y="2276328"/>
            <a:ext cx="1905591" cy="3632273"/>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32"/>
          <p:cNvSpPr txBox="1">
            <a:spLocks noChangeArrowheads="1"/>
          </p:cNvSpPr>
          <p:nvPr/>
        </p:nvSpPr>
        <p:spPr bwMode="auto">
          <a:xfrm>
            <a:off x="9364918" y="5410760"/>
            <a:ext cx="1239552" cy="523220"/>
          </a:xfrm>
          <a:prstGeom prst="rect">
            <a:avLst/>
          </a:prstGeom>
          <a:noFill/>
          <a:ln w="9525">
            <a:noFill/>
            <a:miter lim="800000"/>
            <a:headEnd/>
            <a:tailEnd/>
          </a:ln>
        </p:spPr>
        <p:txBody>
          <a:bodyPr wrap="square">
            <a:spAutoFit/>
          </a:bodyPr>
          <a:lstStyle/>
          <a:p>
            <a:pPr algn="ctr"/>
            <a:r>
              <a:rPr lang="en-US" sz="14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26" name="TextBox 23"/>
          <p:cNvSpPr txBox="1">
            <a:spLocks noChangeArrowheads="1"/>
          </p:cNvSpPr>
          <p:nvPr/>
        </p:nvSpPr>
        <p:spPr bwMode="auto">
          <a:xfrm>
            <a:off x="6838786" y="5097322"/>
            <a:ext cx="2060979" cy="307777"/>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RDS Master</a:t>
            </a:r>
          </a:p>
        </p:txBody>
      </p:sp>
      <p:sp>
        <p:nvSpPr>
          <p:cNvPr id="29" name="TextBox 23"/>
          <p:cNvSpPr txBox="1">
            <a:spLocks noChangeArrowheads="1"/>
          </p:cNvSpPr>
          <p:nvPr/>
        </p:nvSpPr>
        <p:spPr bwMode="auto">
          <a:xfrm>
            <a:off x="8939876" y="5092818"/>
            <a:ext cx="1904287" cy="307777"/>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RDS Slave</a:t>
            </a:r>
          </a:p>
        </p:txBody>
      </p:sp>
      <p:cxnSp>
        <p:nvCxnSpPr>
          <p:cNvPr id="30" name="Straight Arrow Connector 29"/>
          <p:cNvCxnSpPr>
            <a:stCxn id="58" idx="3"/>
            <a:endCxn id="57" idx="1"/>
          </p:cNvCxnSpPr>
          <p:nvPr/>
        </p:nvCxnSpPr>
        <p:spPr>
          <a:xfrm flipV="1">
            <a:off x="8233578" y="4690790"/>
            <a:ext cx="1343419" cy="4019"/>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37" name="TextBox 4"/>
          <p:cNvSpPr txBox="1">
            <a:spLocks noChangeArrowheads="1"/>
          </p:cNvSpPr>
          <p:nvPr/>
        </p:nvSpPr>
        <p:spPr bwMode="auto">
          <a:xfrm>
            <a:off x="1229685" y="5144140"/>
            <a:ext cx="984251" cy="276999"/>
          </a:xfrm>
          <a:prstGeom prst="rect">
            <a:avLst/>
          </a:prstGeom>
          <a:noFill/>
          <a:ln w="9525">
            <a:noFill/>
            <a:miter lim="800000"/>
            <a:headEnd/>
            <a:tailEnd/>
          </a:ln>
        </p:spPr>
        <p:txBody>
          <a:bodyPr>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User</a:t>
            </a:r>
          </a:p>
        </p:txBody>
      </p:sp>
      <p:pic>
        <p:nvPicPr>
          <p:cNvPr id="38" name="Picture 37"/>
          <p:cNvPicPr>
            <a:picLocks noChangeAspect="1"/>
          </p:cNvPicPr>
          <p:nvPr/>
        </p:nvPicPr>
        <p:blipFill>
          <a:blip r:embed="rId5"/>
          <a:stretch>
            <a:fillRect/>
          </a:stretch>
        </p:blipFill>
        <p:spPr>
          <a:xfrm>
            <a:off x="1522850" y="4658346"/>
            <a:ext cx="397924" cy="527681"/>
          </a:xfrm>
          <a:prstGeom prst="rect">
            <a:avLst/>
          </a:prstGeom>
        </p:spPr>
      </p:pic>
      <p:cxnSp>
        <p:nvCxnSpPr>
          <p:cNvPr id="39" name="Straight Arrow Connector 38"/>
          <p:cNvCxnSpPr>
            <a:stCxn id="41" idx="1"/>
            <a:endCxn id="38" idx="3"/>
          </p:cNvCxnSpPr>
          <p:nvPr/>
        </p:nvCxnSpPr>
        <p:spPr>
          <a:xfrm flipH="1" flipV="1">
            <a:off x="1920774" y="4922187"/>
            <a:ext cx="1394962" cy="364"/>
          </a:xfrm>
          <a:prstGeom prst="straightConnector1">
            <a:avLst/>
          </a:prstGeom>
          <a:ln w="28575">
            <a:solidFill>
              <a:srgbClr val="0070C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315736" y="4671264"/>
            <a:ext cx="877163" cy="502573"/>
          </a:xfrm>
          <a:prstGeom prst="rect">
            <a:avLst/>
          </a:prstGeom>
          <a:noFill/>
        </p:spPr>
        <p:txBody>
          <a:bodyPr wrap="none" rtlCol="0">
            <a:spAutoFit/>
          </a:bodyPr>
          <a:lstStyle/>
          <a:p>
            <a:pPr algn="ct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3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Route 53</a:t>
            </a:r>
          </a:p>
        </p:txBody>
      </p:sp>
      <p:cxnSp>
        <p:nvCxnSpPr>
          <p:cNvPr id="44" name="Straight Arrow Connector 43"/>
          <p:cNvCxnSpPr>
            <a:endCxn id="53" idx="0"/>
          </p:cNvCxnSpPr>
          <p:nvPr/>
        </p:nvCxnSpPr>
        <p:spPr>
          <a:xfrm flipH="1">
            <a:off x="8132837" y="2403839"/>
            <a:ext cx="450443" cy="492132"/>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55" idx="0"/>
          </p:cNvCxnSpPr>
          <p:nvPr/>
        </p:nvCxnSpPr>
        <p:spPr>
          <a:xfrm>
            <a:off x="9183393" y="2410788"/>
            <a:ext cx="923005" cy="473593"/>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3" idx="2"/>
            <a:endCxn id="58" idx="0"/>
          </p:cNvCxnSpPr>
          <p:nvPr/>
        </p:nvCxnSpPr>
        <p:spPr>
          <a:xfrm flipH="1">
            <a:off x="7886002" y="3501222"/>
            <a:ext cx="246836" cy="826699"/>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5" idx="2"/>
          </p:cNvCxnSpPr>
          <p:nvPr/>
        </p:nvCxnSpPr>
        <p:spPr>
          <a:xfrm flipH="1">
            <a:off x="8071420" y="3489633"/>
            <a:ext cx="2034979" cy="819504"/>
          </a:xfrm>
          <a:prstGeom prst="straightConnector1">
            <a:avLst/>
          </a:prstGeom>
          <a:ln w="28575">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61" name="TextBox 111"/>
          <p:cNvSpPr txBox="1">
            <a:spLocks noChangeArrowheads="1"/>
          </p:cNvSpPr>
          <p:nvPr/>
        </p:nvSpPr>
        <p:spPr bwMode="auto">
          <a:xfrm>
            <a:off x="4817250" y="5964451"/>
            <a:ext cx="1442732" cy="502573"/>
          </a:xfrm>
          <a:prstGeom prst="rect">
            <a:avLst/>
          </a:prstGeom>
          <a:noFill/>
          <a:ln w="9525">
            <a:noFill/>
            <a:miter lim="800000"/>
            <a:headEnd/>
            <a:tailEnd/>
          </a:ln>
        </p:spPr>
        <p:txBody>
          <a:bodyPr wrap="square">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Amazon S3 static website</a:t>
            </a:r>
          </a:p>
        </p:txBody>
      </p:sp>
      <p:cxnSp>
        <p:nvCxnSpPr>
          <p:cNvPr id="63" name="Elbow Connector 62"/>
          <p:cNvCxnSpPr/>
          <p:nvPr/>
        </p:nvCxnSpPr>
        <p:spPr>
          <a:xfrm rot="16200000" flipH="1">
            <a:off x="4317127" y="4802351"/>
            <a:ext cx="302409" cy="1426655"/>
          </a:xfrm>
          <a:prstGeom prst="bentConnector2">
            <a:avLst/>
          </a:prstGeom>
          <a:ln w="28575">
            <a:solidFill>
              <a:srgbClr val="0070C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66" name="TextBox 8"/>
          <p:cNvSpPr txBox="1">
            <a:spLocks noChangeArrowheads="1"/>
          </p:cNvSpPr>
          <p:nvPr/>
        </p:nvSpPr>
        <p:spPr bwMode="auto">
          <a:xfrm>
            <a:off x="4116065" y="4593034"/>
            <a:ext cx="139470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Primary</a:t>
            </a:r>
          </a:p>
        </p:txBody>
      </p:sp>
      <p:sp>
        <p:nvSpPr>
          <p:cNvPr id="67" name="TextBox 8"/>
          <p:cNvSpPr txBox="1">
            <a:spLocks noChangeArrowheads="1"/>
          </p:cNvSpPr>
          <p:nvPr/>
        </p:nvSpPr>
        <p:spPr bwMode="auto">
          <a:xfrm>
            <a:off x="3969868" y="5306975"/>
            <a:ext cx="139470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Secondary</a:t>
            </a:r>
          </a:p>
        </p:txBody>
      </p:sp>
      <p:sp>
        <p:nvSpPr>
          <p:cNvPr id="68" name="Rounded Rectangle 67"/>
          <p:cNvSpPr/>
          <p:nvPr/>
        </p:nvSpPr>
        <p:spPr>
          <a:xfrm>
            <a:off x="7058555" y="2792599"/>
            <a:ext cx="3681065" cy="78882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vert="horz" lIns="91440" tIns="45720" rIns="91440" bIns="45720" rtlCol="0" anchor="ctr">
            <a:normAutofit/>
          </a:bodyPr>
          <a:lstStyle/>
          <a:p>
            <a:r>
              <a:rPr lang="en-US" dirty="0"/>
              <a:t>Typical Architecture</a:t>
            </a:r>
          </a:p>
        </p:txBody>
      </p:sp>
      <p:pic>
        <p:nvPicPr>
          <p:cNvPr id="49" name="Picture 48"/>
          <p:cNvPicPr>
            <a:picLocks noChangeAspect="1"/>
          </p:cNvPicPr>
          <p:nvPr/>
        </p:nvPicPr>
        <p:blipFill>
          <a:blip r:embed="rId6"/>
          <a:stretch>
            <a:fillRect/>
          </a:stretch>
        </p:blipFill>
        <p:spPr>
          <a:xfrm>
            <a:off x="7119578" y="2920701"/>
            <a:ext cx="524908" cy="507115"/>
          </a:xfrm>
          <a:prstGeom prst="rect">
            <a:avLst/>
          </a:prstGeom>
          <a:ln>
            <a:noFill/>
          </a:ln>
          <a:effectLst/>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6139" y="2895971"/>
            <a:ext cx="573397" cy="605252"/>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9700" y="2884381"/>
            <a:ext cx="573397" cy="605252"/>
          </a:xfrm>
          <a:prstGeom prst="rect">
            <a:avLst/>
          </a:prstGeom>
        </p:spPr>
      </p:pic>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6997" y="4323903"/>
            <a:ext cx="695155" cy="733775"/>
          </a:xfrm>
          <a:prstGeom prst="rect">
            <a:avLst/>
          </a:prstGeom>
        </p:spPr>
      </p:pic>
      <p:pic>
        <p:nvPicPr>
          <p:cNvPr id="58" name="Picture 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8424" y="4327921"/>
            <a:ext cx="695155" cy="733775"/>
          </a:xfrm>
          <a:prstGeom prst="rect">
            <a:avLst/>
          </a:prstGeom>
        </p:spPr>
      </p:pic>
      <p:sp>
        <p:nvSpPr>
          <p:cNvPr id="64" name="TextBox 23"/>
          <p:cNvSpPr txBox="1">
            <a:spLocks noChangeArrowheads="1"/>
          </p:cNvSpPr>
          <p:nvPr/>
        </p:nvSpPr>
        <p:spPr bwMode="auto">
          <a:xfrm>
            <a:off x="8375244" y="2876925"/>
            <a:ext cx="1484864" cy="523220"/>
          </a:xfrm>
          <a:prstGeom prst="rect">
            <a:avLst/>
          </a:prstGeom>
          <a:noFill/>
          <a:ln w="9525">
            <a:noFill/>
            <a:miter lim="800000"/>
            <a:headEnd/>
            <a:tailEnd/>
          </a:ln>
        </p:spPr>
        <p:txBody>
          <a:bodyPr wrap="square">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EC2 w/CloudWatch</a:t>
            </a:r>
          </a:p>
        </p:txBody>
      </p:sp>
      <p:sp>
        <p:nvSpPr>
          <p:cNvPr id="36" name="Rectangular Callout 35"/>
          <p:cNvSpPr/>
          <p:nvPr/>
        </p:nvSpPr>
        <p:spPr bwMode="auto">
          <a:xfrm>
            <a:off x="1107580" y="1512395"/>
            <a:ext cx="2447933" cy="2521734"/>
          </a:xfrm>
          <a:prstGeom prst="wedgeRectCallout">
            <a:avLst>
              <a:gd name="adj1" fmla="val 42103"/>
              <a:gd name="adj2" fmla="val 67901"/>
            </a:avLst>
          </a:prstGeom>
          <a:solidFill>
            <a:schemeClr val="accent6">
              <a:lumMod val="20000"/>
              <a:lumOff val="80000"/>
            </a:schemeClr>
          </a:solidFill>
          <a:ln w="28575">
            <a:solidFill>
              <a:srgbClr val="474746"/>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9" rIns="91436" bIns="45719" numCol="1" rtlCol="0" anchor="ctr" anchorCtr="0" compatLnSpc="1">
            <a:prstTxWarp prst="textNoShape">
              <a:avLst/>
            </a:prstTxWarp>
          </a:bodyPr>
          <a:lstStyle/>
          <a:p>
            <a:pPr defTabSz="914076"/>
            <a:r>
              <a:rPr lang="en-GB" sz="20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Sets</a:t>
            </a:r>
          </a:p>
          <a:p>
            <a:pPr defTabSz="914076"/>
            <a:r>
              <a:rPr lang="en-GB"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CNAME www</a:t>
            </a:r>
          </a:p>
          <a:p>
            <a:pPr defTabSz="914076"/>
            <a:br>
              <a:rPr lang="en-GB" sz="14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GB" sz="12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elastic_load_balancer</a:t>
            </a:r>
            <a:b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Routing Policy = Failover</a:t>
            </a:r>
          </a:p>
          <a:p>
            <a:pPr defTabSz="914076"/>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Type = Primary</a:t>
            </a:r>
          </a:p>
          <a:p>
            <a:pPr defTabSz="914076"/>
            <a:endParaRPr lang="en-US" sz="1400" b="1"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endParaRPr>
          </a:p>
          <a:p>
            <a:pPr defTabSz="914076"/>
            <a:r>
              <a:rPr lang="en-GB"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Amazon S3 website</a:t>
            </a:r>
            <a:b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Routing Policy = Failover</a:t>
            </a:r>
          </a:p>
          <a:p>
            <a:pPr defTabSz="914076"/>
            <a:r>
              <a:rPr lang="en-US" sz="1400" dirty="0">
                <a:solidFill>
                  <a:srgbClr val="474746">
                    <a:alpha val="99000"/>
                  </a:srgbClr>
                </a:solidFill>
                <a:latin typeface="Amazon Ember" panose="020B0603020204020204" pitchFamily="34" charset="0"/>
                <a:ea typeface="Amazon Ember" panose="020B0603020204020204" pitchFamily="34" charset="0"/>
                <a:cs typeface="Amazon Ember" panose="020B0603020204020204" pitchFamily="34" charset="0"/>
              </a:rPr>
              <a:t>Record Type = Secondary</a:t>
            </a:r>
          </a:p>
        </p:txBody>
      </p:sp>
      <p:sp>
        <p:nvSpPr>
          <p:cNvPr id="45" name="TextBox 8"/>
          <p:cNvSpPr txBox="1">
            <a:spLocks noChangeArrowheads="1"/>
          </p:cNvSpPr>
          <p:nvPr/>
        </p:nvSpPr>
        <p:spPr bwMode="auto">
          <a:xfrm>
            <a:off x="3073626" y="5792546"/>
            <a:ext cx="1394704" cy="318100"/>
          </a:xfrm>
          <a:prstGeom prst="rect">
            <a:avLst/>
          </a:prstGeom>
          <a:noFill/>
          <a:ln w="9525">
            <a:noFill/>
            <a:miter lim="800000"/>
            <a:headEnd/>
            <a:tailEnd/>
          </a:ln>
        </p:spPr>
        <p:txBody>
          <a:bodyPr wrap="square">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Failover</a:t>
            </a:r>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5864" y="5359723"/>
            <a:ext cx="625051" cy="648201"/>
          </a:xfrm>
          <a:prstGeom prst="rect">
            <a:avLst/>
          </a:prstGeom>
        </p:spPr>
      </p:pic>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92588" y="1830475"/>
            <a:ext cx="577880" cy="693456"/>
          </a:xfrm>
          <a:prstGeom prst="rect">
            <a:avLst/>
          </a:prstGeom>
        </p:spPr>
      </p:pic>
      <p:cxnSp>
        <p:nvCxnSpPr>
          <p:cNvPr id="46" name="Elbow Connector 45"/>
          <p:cNvCxnSpPr/>
          <p:nvPr/>
        </p:nvCxnSpPr>
        <p:spPr>
          <a:xfrm flipV="1">
            <a:off x="4065159" y="1826119"/>
            <a:ext cx="4826164" cy="3092077"/>
          </a:xfrm>
          <a:prstGeom prst="bentConnector4">
            <a:avLst>
              <a:gd name="adj1" fmla="val 29414"/>
              <a:gd name="adj2" fmla="val 107393"/>
            </a:avLst>
          </a:prstGeom>
          <a:ln w="28575">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2" name="Multiply 41"/>
          <p:cNvSpPr/>
          <p:nvPr/>
        </p:nvSpPr>
        <p:spPr>
          <a:xfrm>
            <a:off x="4872252" y="2536205"/>
            <a:ext cx="1191863" cy="1191863"/>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9579" y="1651349"/>
            <a:ext cx="457200" cy="457200"/>
          </a:xfrm>
          <a:prstGeom prst="rect">
            <a:avLst/>
          </a:prstGeom>
        </p:spPr>
      </p:pic>
    </p:spTree>
    <p:custDataLst>
      <p:tags r:id="rId1"/>
    </p:custDataLst>
    <p:extLst>
      <p:ext uri="{BB962C8B-B14F-4D97-AF65-F5344CB8AC3E}">
        <p14:creationId xmlns:p14="http://schemas.microsoft.com/office/powerpoint/2010/main" val="3733448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Getting Started With Amazon Route 53</a:t>
            </a:r>
          </a:p>
        </p:txBody>
      </p:sp>
      <p:sp>
        <p:nvSpPr>
          <p:cNvPr id="3" name="Content Placeholder 2"/>
          <p:cNvSpPr>
            <a:spLocks noGrp="1"/>
          </p:cNvSpPr>
          <p:nvPr>
            <p:ph idx="1"/>
          </p:nvPr>
        </p:nvSpPr>
        <p:spPr>
          <a:xfrm>
            <a:off x="352839" y="1440304"/>
            <a:ext cx="11340548" cy="5417695"/>
          </a:xfrm>
        </p:spPr>
        <p:txBody>
          <a:bodyPr>
            <a:normAutofit/>
          </a:bodyPr>
          <a:lstStyle/>
          <a:p>
            <a:pPr marL="0" indent="0">
              <a:lnSpc>
                <a:spcPct val="110000"/>
              </a:lnSpc>
              <a:spcBef>
                <a:spcPts val="600"/>
              </a:spcBef>
              <a:spcAft>
                <a:spcPts val="600"/>
              </a:spcAft>
              <a:buNone/>
            </a:pPr>
            <a:r>
              <a:rPr lang="en-US" dirty="0"/>
              <a:t>Guides are offered for each of the following tasks:</a:t>
            </a:r>
          </a:p>
          <a:p>
            <a:pPr marL="457200" lvl="1" indent="-457200">
              <a:lnSpc>
                <a:spcPct val="110000"/>
              </a:lnSpc>
              <a:spcBef>
                <a:spcPts val="600"/>
              </a:spcBef>
              <a:spcAft>
                <a:spcPts val="600"/>
              </a:spcAft>
            </a:pPr>
            <a:r>
              <a:rPr lang="en-US" sz="2800" dirty="0">
                <a:hlinkClick r:id="rId4"/>
              </a:rPr>
              <a:t>Creating a domain that uses Amazon Route 53 as the DNS service.</a:t>
            </a:r>
            <a:endParaRPr lang="en-US" sz="2800" dirty="0"/>
          </a:p>
          <a:p>
            <a:pPr marL="457200" lvl="1" indent="-457200">
              <a:lnSpc>
                <a:spcPct val="110000"/>
              </a:lnSpc>
              <a:spcBef>
                <a:spcPts val="600"/>
              </a:spcBef>
              <a:spcAft>
                <a:spcPts val="600"/>
              </a:spcAft>
            </a:pPr>
            <a:r>
              <a:rPr lang="en-US" sz="2800" dirty="0">
                <a:hlinkClick r:id="rId5"/>
              </a:rPr>
              <a:t>Migrating an existing domain to Amazon Route 53.</a:t>
            </a:r>
            <a:endParaRPr lang="en-US" sz="2800" dirty="0"/>
          </a:p>
          <a:p>
            <a:pPr marL="457200" lvl="1" indent="-457200">
              <a:lnSpc>
                <a:spcPct val="110000"/>
              </a:lnSpc>
              <a:spcBef>
                <a:spcPts val="600"/>
              </a:spcBef>
              <a:spcAft>
                <a:spcPts val="600"/>
              </a:spcAft>
            </a:pPr>
            <a:r>
              <a:rPr lang="en-US" sz="2800" dirty="0">
                <a:hlinkClick r:id="rId6"/>
              </a:rPr>
              <a:t>Creating a subdomain that uses Amazon Route 53 without migrating the parent domain.</a:t>
            </a:r>
            <a:endParaRPr lang="en-US" sz="2800" dirty="0"/>
          </a:p>
          <a:p>
            <a:pPr marL="457200" lvl="1" indent="-457200">
              <a:lnSpc>
                <a:spcPct val="110000"/>
              </a:lnSpc>
              <a:spcBef>
                <a:spcPts val="600"/>
              </a:spcBef>
              <a:spcAft>
                <a:spcPts val="600"/>
              </a:spcAft>
            </a:pPr>
            <a:r>
              <a:rPr lang="en-US" sz="2800" dirty="0">
                <a:hlinkClick r:id="rId7"/>
              </a:rPr>
              <a:t>Migrating a subdomain to Amazon Route 53 without migrating the parent domain.</a:t>
            </a:r>
            <a:endParaRPr lang="en-US" sz="2800" dirty="0"/>
          </a:p>
          <a:p>
            <a:pPr marL="457200" lvl="1" indent="-457200">
              <a:lnSpc>
                <a:spcPct val="110000"/>
              </a:lnSpc>
              <a:spcBef>
                <a:spcPts val="600"/>
              </a:spcBef>
              <a:spcAft>
                <a:spcPts val="600"/>
              </a:spcAft>
            </a:pPr>
            <a:r>
              <a:rPr lang="en-US" sz="2800" dirty="0">
                <a:hlinkClick r:id="rId8"/>
              </a:rPr>
              <a:t>Creating alias record sets for Elastic Load Balancing.</a:t>
            </a:r>
            <a:endParaRPr lang="en-US" sz="2800" dirty="0"/>
          </a:p>
        </p:txBody>
      </p:sp>
    </p:spTree>
    <p:custDataLst>
      <p:tags r:id="rId1"/>
    </p:custDataLst>
    <p:extLst>
      <p:ext uri="{BB962C8B-B14F-4D97-AF65-F5344CB8AC3E}">
        <p14:creationId xmlns:p14="http://schemas.microsoft.com/office/powerpoint/2010/main" val="128451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59" y="2932909"/>
            <a:ext cx="10617928" cy="826291"/>
          </a:xfrm>
        </p:spPr>
        <p:txBody>
          <a:bodyPr>
            <a:noAutofit/>
          </a:bodyPr>
          <a:lstStyle/>
          <a:p>
            <a:r>
              <a:rPr lang="en-US" sz="4800" dirty="0"/>
              <a:t>Part 1: </a:t>
            </a:r>
            <a:br>
              <a:rPr lang="en-US" sz="4800" dirty="0"/>
            </a:br>
            <a:r>
              <a:rPr lang="en-US" sz="4800" dirty="0"/>
              <a:t>Load balancing and fault tolerance</a:t>
            </a:r>
          </a:p>
        </p:txBody>
      </p:sp>
    </p:spTree>
    <p:custDataLst>
      <p:tags r:id="rId1"/>
    </p:custDataLst>
    <p:extLst>
      <p:ext uri="{BB962C8B-B14F-4D97-AF65-F5344CB8AC3E}">
        <p14:creationId xmlns:p14="http://schemas.microsoft.com/office/powerpoint/2010/main" val="358052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Alta </a:t>
            </a:r>
            <a:r>
              <a:rPr lang="en-US" sz="4800" dirty="0" err="1"/>
              <a:t>Veículos</a:t>
            </a:r>
            <a:r>
              <a:rPr lang="en-US" sz="4800" dirty="0"/>
              <a:t> Example</a:t>
            </a:r>
          </a:p>
        </p:txBody>
      </p:sp>
    </p:spTree>
    <p:custDataLst>
      <p:tags r:id="rId1"/>
    </p:custDataLst>
    <p:extLst>
      <p:ext uri="{BB962C8B-B14F-4D97-AF65-F5344CB8AC3E}">
        <p14:creationId xmlns:p14="http://schemas.microsoft.com/office/powerpoint/2010/main" val="1555590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539" y="124381"/>
            <a:ext cx="11115261" cy="1000628"/>
          </a:xfrm>
        </p:spPr>
        <p:txBody>
          <a:bodyPr>
            <a:noAutofit/>
          </a:bodyPr>
          <a:lstStyle/>
          <a:p>
            <a:r>
              <a:rPr lang="en-US" dirty="0"/>
              <a:t>Case Study: Alta </a:t>
            </a:r>
            <a:r>
              <a:rPr lang="en-US" dirty="0" err="1"/>
              <a:t>Veículos</a:t>
            </a:r>
            <a:r>
              <a:rPr lang="en-US" dirty="0"/>
              <a:t> </a:t>
            </a:r>
            <a:endParaRPr lang="en-US" dirty="0">
              <a:solidFill>
                <a:schemeClr val="tx1"/>
              </a:solidFill>
            </a:endParaRPr>
          </a:p>
        </p:txBody>
      </p:sp>
      <p:sp>
        <p:nvSpPr>
          <p:cNvPr id="15" name="Rectangle 14"/>
          <p:cNvSpPr/>
          <p:nvPr/>
        </p:nvSpPr>
        <p:spPr>
          <a:xfrm>
            <a:off x="6109451" y="1629794"/>
            <a:ext cx="5868621" cy="4668970"/>
          </a:xfrm>
          <a:prstGeom prst="rect">
            <a:avLst/>
          </a:prstGeom>
        </p:spPr>
        <p:txBody>
          <a:bodyPr wrap="square">
            <a:spAutoFit/>
          </a:bodyPr>
          <a:lstStyle/>
          <a:p>
            <a:pPr marL="0"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Alta needed to improve availability and reliability of its email services, and improved durability of backups.</a:t>
            </a:r>
          </a:p>
          <a:p>
            <a:pPr marL="0" lvl="1">
              <a:lnSpc>
                <a:spcPct val="90000"/>
              </a:lnSpc>
              <a:spcBef>
                <a:spcPts val="1200"/>
              </a:spcBef>
              <a:buClr>
                <a:schemeClr val="bg2">
                  <a:lumMod val="10000"/>
                </a:schemeClr>
              </a:buClr>
              <a:buSzPct val="125000"/>
            </a:pPr>
            <a:endParaRPr lang="en-US" sz="2200" dirty="0">
              <a:latin typeface="Amazon Ember Light" charset="0"/>
              <a:ea typeface="Amazon Ember Light" charset="0"/>
              <a:cs typeface="Amazon Ember Light" charset="0"/>
            </a:endParaRPr>
          </a:p>
          <a:p>
            <a:pPr marL="0"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Used Route 53, Amazon ELB, Amazon EBS, Amazon EC2, Amazon S3 and Amazon Glacier to migrate its email platform (Zimbra) and host its Enterprise Resource Planning (ERP) backups.</a:t>
            </a:r>
          </a:p>
          <a:p>
            <a:pPr marL="0" lvl="1">
              <a:lnSpc>
                <a:spcPct val="90000"/>
              </a:lnSpc>
              <a:spcBef>
                <a:spcPts val="1200"/>
              </a:spcBef>
              <a:buClr>
                <a:schemeClr val="bg2">
                  <a:lumMod val="10000"/>
                </a:schemeClr>
              </a:buClr>
              <a:buSzPct val="125000"/>
            </a:pPr>
            <a:endParaRPr lang="en-US" sz="2200" dirty="0">
              <a:latin typeface="Amazon Ember Light" charset="0"/>
              <a:ea typeface="Amazon Ember Light" charset="0"/>
              <a:cs typeface="Amazon Ember Light" charset="0"/>
            </a:endParaRPr>
          </a:p>
          <a:p>
            <a:pPr marL="0" lvl="1" indent="-457200">
              <a:lnSpc>
                <a:spcPct val="90000"/>
              </a:lnSpc>
              <a:spcBef>
                <a:spcPts val="1200"/>
              </a:spcBef>
              <a:buClr>
                <a:schemeClr val="bg2">
                  <a:lumMod val="10000"/>
                </a:schemeClr>
              </a:buClr>
              <a:buSzPct val="125000"/>
              <a:buBlip>
                <a:blip r:embed="rId4"/>
              </a:buBlip>
            </a:pPr>
            <a:r>
              <a:rPr lang="en-US" sz="2200" dirty="0">
                <a:latin typeface="Amazon Ember Light" charset="0"/>
                <a:ea typeface="Amazon Ember Light" charset="0"/>
                <a:cs typeface="Amazon Ember Light" charset="0"/>
              </a:rPr>
              <a:t>Application availability improvement increased customer satisfaction. Costs saved were reinvested in the business.</a:t>
            </a:r>
          </a:p>
        </p:txBody>
      </p:sp>
      <p:sp>
        <p:nvSpPr>
          <p:cNvPr id="23" name="TextBox 22"/>
          <p:cNvSpPr txBox="1"/>
          <p:nvPr/>
        </p:nvSpPr>
        <p:spPr>
          <a:xfrm>
            <a:off x="788107" y="2060355"/>
            <a:ext cx="4364432" cy="1372492"/>
          </a:xfrm>
          <a:prstGeom prst="rect">
            <a:avLst/>
          </a:prstGeom>
          <a:noFill/>
        </p:spPr>
        <p:txBody>
          <a:bodyPr wrap="square" rtlCol="0">
            <a:spAutoFit/>
          </a:bodyPr>
          <a:lstStyle/>
          <a:p>
            <a:pPr algn="ctr">
              <a:lnSpc>
                <a:spcPct val="130000"/>
              </a:lnSpc>
            </a:pPr>
            <a:r>
              <a:rPr lang="en-US" sz="2133" dirty="0">
                <a:solidFill>
                  <a:schemeClr val="tx1">
                    <a:lumMod val="95000"/>
                    <a:lumOff val="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Our application availability increased by 30% while costs were reduced 25%</a:t>
            </a:r>
          </a:p>
        </p:txBody>
      </p:sp>
      <p:sp>
        <p:nvSpPr>
          <p:cNvPr id="24" name="Rounded Rectangle 23"/>
          <p:cNvSpPr/>
          <p:nvPr/>
        </p:nvSpPr>
        <p:spPr>
          <a:xfrm>
            <a:off x="675653" y="1780816"/>
            <a:ext cx="4589340" cy="3875217"/>
          </a:xfrm>
          <a:prstGeom prst="roundRect">
            <a:avLst>
              <a:gd name="adj" fmla="val 5853"/>
            </a:avLst>
          </a:prstGeom>
          <a:noFill/>
          <a:ln>
            <a:solidFill>
              <a:schemeClr val="bg1">
                <a:lumMod val="75000"/>
              </a:schemeClr>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5" name="TextBox 24"/>
          <p:cNvSpPr txBox="1"/>
          <p:nvPr/>
        </p:nvSpPr>
        <p:spPr>
          <a:xfrm>
            <a:off x="1812446" y="3692346"/>
            <a:ext cx="2315762" cy="543867"/>
          </a:xfrm>
          <a:prstGeom prst="rect">
            <a:avLst/>
          </a:prstGeom>
          <a:noFill/>
        </p:spPr>
        <p:txBody>
          <a:bodyPr wrap="none" rtlCol="0">
            <a:spAutoFit/>
          </a:bodyPr>
          <a:lstStyle/>
          <a:p>
            <a:pPr algn="ctr"/>
            <a:r>
              <a:rPr lang="en-US" sz="1467" b="1"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Ronie Redi</a:t>
            </a:r>
          </a:p>
          <a:p>
            <a:pPr algn="ctr"/>
            <a:r>
              <a:rPr lang="en-US" sz="1467" dirty="0">
                <a:solidFill>
                  <a:schemeClr val="bg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 Manager, Alta Veículos</a:t>
            </a:r>
          </a:p>
        </p:txBody>
      </p:sp>
      <p:grpSp>
        <p:nvGrpSpPr>
          <p:cNvPr id="26" name="Group 25"/>
          <p:cNvGrpSpPr/>
          <p:nvPr/>
        </p:nvGrpSpPr>
        <p:grpSpPr>
          <a:xfrm>
            <a:off x="4971142" y="5349996"/>
            <a:ext cx="488309" cy="929152"/>
            <a:chOff x="7547498" y="3514651"/>
            <a:chExt cx="366232" cy="696864"/>
          </a:xfrm>
        </p:grpSpPr>
        <p:sp useBgFill="1">
          <p:nvSpPr>
            <p:cNvPr id="27" name="Rectangle 26"/>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extBox 27"/>
            <p:cNvSpPr txBox="1">
              <a:spLocks/>
            </p:cNvSpPr>
            <p:nvPr/>
          </p:nvSpPr>
          <p:spPr>
            <a:xfrm>
              <a:off x="7567481" y="3557489"/>
              <a:ext cx="346249"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rial"/>
                  <a:cs typeface="Arial"/>
                </a:rPr>
                <a:t>”</a:t>
              </a:r>
            </a:p>
          </p:txBody>
        </p:sp>
      </p:grpSp>
      <p:grpSp>
        <p:nvGrpSpPr>
          <p:cNvPr id="29" name="Group 28"/>
          <p:cNvGrpSpPr/>
          <p:nvPr/>
        </p:nvGrpSpPr>
        <p:grpSpPr>
          <a:xfrm>
            <a:off x="485565" y="1570194"/>
            <a:ext cx="488309" cy="929152"/>
            <a:chOff x="7547498" y="3514651"/>
            <a:chExt cx="366232" cy="696864"/>
          </a:xfrm>
        </p:grpSpPr>
        <p:sp useBgFill="1">
          <p:nvSpPr>
            <p:cNvPr id="30" name="Rectangle 29"/>
            <p:cNvSpPr>
              <a:spLocks noChangeAspect="1"/>
            </p:cNvSpPr>
            <p:nvPr/>
          </p:nvSpPr>
          <p:spPr>
            <a:xfrm>
              <a:off x="7547498" y="3514651"/>
              <a:ext cx="366232" cy="36623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1" name="TextBox 30"/>
            <p:cNvSpPr txBox="1">
              <a:spLocks/>
            </p:cNvSpPr>
            <p:nvPr/>
          </p:nvSpPr>
          <p:spPr>
            <a:xfrm>
              <a:off x="7555667" y="3557489"/>
              <a:ext cx="346249" cy="654026"/>
            </a:xfrm>
            <a:prstGeom prst="rect">
              <a:avLst/>
            </a:prstGeom>
            <a:noFill/>
          </p:spPr>
          <p:txBody>
            <a:bodyPr wrap="none" lIns="0" tIns="0" rIns="0" bIns="0" rtlCol="0" anchor="ctr" anchorCtr="1">
              <a:spAutoFit/>
            </a:bodyPr>
            <a:lstStyle/>
            <a:p>
              <a:pPr>
                <a:lnSpc>
                  <a:spcPts val="6800"/>
                </a:lnSpc>
              </a:pPr>
              <a:r>
                <a:rPr lang="en-US" sz="7200" b="1" dirty="0">
                  <a:solidFill>
                    <a:srgbClr val="FAA634"/>
                  </a:solidFill>
                  <a:latin typeface="Arial"/>
                  <a:cs typeface="Arial"/>
                </a:rPr>
                <a:t>“</a:t>
              </a:r>
            </a:p>
          </p:txBody>
        </p:sp>
      </p:grpSp>
      <p:sp>
        <p:nvSpPr>
          <p:cNvPr id="33" name="Rectangle 32"/>
          <p:cNvSpPr/>
          <p:nvPr/>
        </p:nvSpPr>
        <p:spPr>
          <a:xfrm>
            <a:off x="578421" y="5765306"/>
            <a:ext cx="4783801" cy="502573"/>
          </a:xfrm>
          <a:prstGeom prst="rect">
            <a:avLst/>
          </a:prstGeom>
        </p:spPr>
        <p:txBody>
          <a:bodyPr wrap="square">
            <a:spAutoFit/>
          </a:bodyPr>
          <a:lstStyle/>
          <a:p>
            <a:pPr algn="ctr"/>
            <a:r>
              <a:rPr lang="en-US" sz="1333" dirty="0">
                <a:solidFill>
                  <a:schemeClr val="tx1">
                    <a:lumMod val="50000"/>
                    <a:lumOff val="50000"/>
                  </a:schemeClr>
                </a:solidFill>
                <a:cs typeface="Arial"/>
              </a:rPr>
              <a:t>Alta Veículos offers </a:t>
            </a:r>
            <a:r>
              <a:rPr lang="en-US" sz="1333" dirty="0">
                <a:solidFill>
                  <a:schemeClr val="tx1">
                    <a:lumMod val="50000"/>
                    <a:lumOff val="50000"/>
                  </a:schemeClr>
                </a:solidFill>
                <a:latin typeface="Arial"/>
                <a:cs typeface="Arial"/>
              </a:rPr>
              <a:t>new and pre-owned vehicles, fleet services, parts, accessories, garage services and financing.</a:t>
            </a:r>
          </a:p>
        </p:txBody>
      </p:sp>
      <p:pic>
        <p:nvPicPr>
          <p:cNvPr id="17" name="Picture 16"/>
          <p:cNvPicPr/>
          <p:nvPr/>
        </p:nvPicPr>
        <p:blipFill>
          <a:blip r:embed="rId5">
            <a:extLst>
              <a:ext uri="{28A0092B-C50C-407E-A947-70E740481C1C}">
                <a14:useLocalDpi xmlns:a14="http://schemas.microsoft.com/office/drawing/2010/main" val="0"/>
              </a:ext>
            </a:extLst>
          </a:blip>
          <a:stretch>
            <a:fillRect/>
          </a:stretch>
        </p:blipFill>
        <p:spPr bwMode="auto">
          <a:xfrm>
            <a:off x="2132861" y="4579527"/>
            <a:ext cx="1674927" cy="770467"/>
          </a:xfrm>
          <a:prstGeom prst="rect">
            <a:avLst/>
          </a:prstGeom>
          <a:noFill/>
          <a:ln>
            <a:noFill/>
          </a:ln>
        </p:spPr>
      </p:pic>
    </p:spTree>
    <p:custDataLst>
      <p:tags r:id="rId1"/>
    </p:custDataLst>
    <p:extLst>
      <p:ext uri="{BB962C8B-B14F-4D97-AF65-F5344CB8AC3E}">
        <p14:creationId xmlns:p14="http://schemas.microsoft.com/office/powerpoint/2010/main" val="323554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30869"/>
            <a:ext cx="11115261" cy="779463"/>
          </a:xfrm>
        </p:spPr>
        <p:txBody>
          <a:bodyPr>
            <a:noAutofit/>
          </a:bodyPr>
          <a:lstStyle/>
          <a:p>
            <a:r>
              <a:rPr lang="en-US" sz="3600" dirty="0"/>
              <a:t>Alta </a:t>
            </a:r>
            <a:r>
              <a:rPr lang="en-US" sz="3600" dirty="0" err="1"/>
              <a:t>Veículos</a:t>
            </a:r>
            <a:r>
              <a:rPr lang="en-US" sz="3600" dirty="0"/>
              <a:t> </a:t>
            </a:r>
            <a:r>
              <a:rPr lang="en-US" sz="3600" b="1" dirty="0">
                <a:latin typeface="Amazon Ember" panose="020B0603020204020204" pitchFamily="34" charset="0"/>
                <a:ea typeface="Amazon Ember" panose="020B0603020204020204" pitchFamily="34" charset="0"/>
                <a:cs typeface="Amazon Ember" panose="020B0603020204020204" pitchFamily="34" charset="0"/>
              </a:rPr>
              <a:t>Highly Available</a:t>
            </a:r>
            <a:r>
              <a:rPr lang="en-US" sz="3600" dirty="0"/>
              <a:t> Environment</a:t>
            </a:r>
          </a:p>
        </p:txBody>
      </p:sp>
      <p:sp>
        <p:nvSpPr>
          <p:cNvPr id="8" name="Rounded Rectangle 7"/>
          <p:cNvSpPr/>
          <p:nvPr/>
        </p:nvSpPr>
        <p:spPr>
          <a:xfrm>
            <a:off x="449051" y="2602504"/>
            <a:ext cx="4945908" cy="325540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32"/>
          <p:cNvSpPr txBox="1">
            <a:spLocks noChangeArrowheads="1"/>
          </p:cNvSpPr>
          <p:nvPr/>
        </p:nvSpPr>
        <p:spPr bwMode="auto">
          <a:xfrm>
            <a:off x="1546305" y="5568933"/>
            <a:ext cx="2076451" cy="276999"/>
          </a:xfrm>
          <a:prstGeom prst="rect">
            <a:avLst/>
          </a:prstGeom>
          <a:noFill/>
          <a:ln w="9525">
            <a:noFill/>
            <a:miter lim="800000"/>
            <a:headEnd/>
            <a:tailEnd/>
          </a:ln>
        </p:spPr>
        <p:txBody>
          <a:bodyPr>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13" name="Rounded Rectangle 12"/>
          <p:cNvSpPr/>
          <p:nvPr/>
        </p:nvSpPr>
        <p:spPr>
          <a:xfrm>
            <a:off x="929640" y="3228259"/>
            <a:ext cx="3987800" cy="22236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37"/>
          <p:cNvSpPr txBox="1">
            <a:spLocks noChangeArrowheads="1"/>
          </p:cNvSpPr>
          <p:nvPr/>
        </p:nvSpPr>
        <p:spPr bwMode="auto">
          <a:xfrm>
            <a:off x="1886374" y="5144129"/>
            <a:ext cx="2074333"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VPC subnet 1</a:t>
            </a:r>
          </a:p>
        </p:txBody>
      </p:sp>
      <p:pic>
        <p:nvPicPr>
          <p:cNvPr id="15" name="Picture 14"/>
          <p:cNvPicPr>
            <a:picLocks noChangeAspect="1"/>
          </p:cNvPicPr>
          <p:nvPr/>
        </p:nvPicPr>
        <p:blipFill>
          <a:blip r:embed="rId4"/>
          <a:stretch>
            <a:fillRect/>
          </a:stretch>
        </p:blipFill>
        <p:spPr>
          <a:xfrm>
            <a:off x="1112507" y="3056486"/>
            <a:ext cx="233052" cy="260469"/>
          </a:xfrm>
          <a:prstGeom prst="rect">
            <a:avLst/>
          </a:prstGeom>
        </p:spPr>
      </p:pic>
      <p:sp>
        <p:nvSpPr>
          <p:cNvPr id="17" name="TextBox 16"/>
          <p:cNvSpPr txBox="1"/>
          <p:nvPr/>
        </p:nvSpPr>
        <p:spPr>
          <a:xfrm>
            <a:off x="1267026" y="4503415"/>
            <a:ext cx="1516761" cy="256545"/>
          </a:xfrm>
          <a:prstGeom prst="rect">
            <a:avLst/>
          </a:prstGeom>
          <a:noFill/>
        </p:spPr>
        <p:txBody>
          <a:bodyPr wrap="non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Web server cluster 1</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7074" y="3741330"/>
            <a:ext cx="734868" cy="762085"/>
          </a:xfrm>
          <a:prstGeom prst="rect">
            <a:avLst/>
          </a:prstGeom>
        </p:spPr>
      </p:pic>
      <p:sp>
        <p:nvSpPr>
          <p:cNvPr id="19" name="TextBox 18"/>
          <p:cNvSpPr txBox="1"/>
          <p:nvPr/>
        </p:nvSpPr>
        <p:spPr>
          <a:xfrm>
            <a:off x="2953155" y="4495928"/>
            <a:ext cx="1639165" cy="256545"/>
          </a:xfrm>
          <a:prstGeom prst="rect">
            <a:avLst/>
          </a:prstGeom>
          <a:noFill/>
        </p:spPr>
        <p:txBody>
          <a:bodyPr wrap="squar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Primary Email Server</a:t>
            </a:r>
          </a:p>
        </p:txBody>
      </p:sp>
      <p:sp>
        <p:nvSpPr>
          <p:cNvPr id="20" name="TextBox 19"/>
          <p:cNvSpPr txBox="1"/>
          <p:nvPr/>
        </p:nvSpPr>
        <p:spPr>
          <a:xfrm>
            <a:off x="5496534" y="3653128"/>
            <a:ext cx="1134913" cy="420756"/>
          </a:xfrm>
          <a:prstGeom prst="rect">
            <a:avLst/>
          </a:prstGeom>
          <a:noFill/>
        </p:spPr>
        <p:txBody>
          <a:bodyPr wrap="squar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Amazon ELB load balancer</a:t>
            </a:r>
          </a:p>
        </p:txBody>
      </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928" y="5930643"/>
            <a:ext cx="624448" cy="647576"/>
          </a:xfrm>
          <a:prstGeom prst="rect">
            <a:avLst/>
          </a:prstGeom>
        </p:spPr>
      </p:pic>
      <p:sp>
        <p:nvSpPr>
          <p:cNvPr id="22" name="Rounded Rectangle 21"/>
          <p:cNvSpPr/>
          <p:nvPr/>
        </p:nvSpPr>
        <p:spPr>
          <a:xfrm>
            <a:off x="6706617" y="2602504"/>
            <a:ext cx="4992616" cy="325540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32"/>
          <p:cNvSpPr txBox="1">
            <a:spLocks noChangeArrowheads="1"/>
          </p:cNvSpPr>
          <p:nvPr/>
        </p:nvSpPr>
        <p:spPr bwMode="auto">
          <a:xfrm>
            <a:off x="8275601" y="5568933"/>
            <a:ext cx="2076451" cy="276999"/>
          </a:xfrm>
          <a:prstGeom prst="rect">
            <a:avLst/>
          </a:prstGeom>
          <a:noFill/>
          <a:ln w="9525">
            <a:noFill/>
            <a:miter lim="800000"/>
            <a:headEnd/>
            <a:tailEnd/>
          </a:ln>
        </p:spPr>
        <p:txBody>
          <a:bodyPr>
            <a:spAutoFit/>
          </a:bodyPr>
          <a:lstStyle/>
          <a:p>
            <a:pPr algn="ctr"/>
            <a:r>
              <a:rPr lang="en-US" sz="12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24" name="Rounded Rectangle 23"/>
          <p:cNvSpPr/>
          <p:nvPr/>
        </p:nvSpPr>
        <p:spPr>
          <a:xfrm>
            <a:off x="7214545" y="3228259"/>
            <a:ext cx="3987800" cy="222364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37"/>
          <p:cNvSpPr txBox="1">
            <a:spLocks noChangeArrowheads="1"/>
          </p:cNvSpPr>
          <p:nvPr/>
        </p:nvSpPr>
        <p:spPr bwMode="auto">
          <a:xfrm>
            <a:off x="8171279" y="5144129"/>
            <a:ext cx="2074333"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VPC subnet 2</a:t>
            </a:r>
          </a:p>
        </p:txBody>
      </p:sp>
      <p:sp>
        <p:nvSpPr>
          <p:cNvPr id="28" name="TextBox 27"/>
          <p:cNvSpPr txBox="1"/>
          <p:nvPr/>
        </p:nvSpPr>
        <p:spPr>
          <a:xfrm>
            <a:off x="7551934" y="4503415"/>
            <a:ext cx="1516761" cy="256545"/>
          </a:xfrm>
          <a:prstGeom prst="rect">
            <a:avLst/>
          </a:prstGeom>
          <a:noFill/>
        </p:spPr>
        <p:txBody>
          <a:bodyPr wrap="non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Web server cluster 2</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1979" y="3741330"/>
            <a:ext cx="734868" cy="762085"/>
          </a:xfrm>
          <a:prstGeom prst="rect">
            <a:avLst/>
          </a:prstGeom>
        </p:spPr>
      </p:pic>
      <p:sp>
        <p:nvSpPr>
          <p:cNvPr id="30" name="TextBox 29"/>
          <p:cNvSpPr txBox="1"/>
          <p:nvPr/>
        </p:nvSpPr>
        <p:spPr>
          <a:xfrm>
            <a:off x="9181741" y="4495929"/>
            <a:ext cx="1745991" cy="256545"/>
          </a:xfrm>
          <a:prstGeom prst="rect">
            <a:avLst/>
          </a:prstGeom>
          <a:noFill/>
        </p:spPr>
        <p:txBody>
          <a:bodyPr wrap="non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Secondary Email Server</a:t>
            </a:r>
          </a:p>
        </p:txBody>
      </p:sp>
      <p:sp>
        <p:nvSpPr>
          <p:cNvPr id="33" name="Rounded Rectangle 32"/>
          <p:cNvSpPr/>
          <p:nvPr/>
        </p:nvSpPr>
        <p:spPr>
          <a:xfrm>
            <a:off x="779149" y="2857717"/>
            <a:ext cx="10589988" cy="271150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082" y="2656214"/>
            <a:ext cx="536017" cy="349900"/>
          </a:xfrm>
          <a:prstGeom prst="rect">
            <a:avLst/>
          </a:prstGeom>
        </p:spPr>
      </p:pic>
      <p:pic>
        <p:nvPicPr>
          <p:cNvPr id="35" name="Picture 34"/>
          <p:cNvPicPr>
            <a:picLocks noChangeAspect="1"/>
          </p:cNvPicPr>
          <p:nvPr/>
        </p:nvPicPr>
        <p:blipFill>
          <a:blip r:embed="rId4"/>
          <a:stretch>
            <a:fillRect/>
          </a:stretch>
        </p:blipFill>
        <p:spPr>
          <a:xfrm>
            <a:off x="7409251" y="3057740"/>
            <a:ext cx="233052" cy="260469"/>
          </a:xfrm>
          <a:prstGeom prst="rect">
            <a:avLst/>
          </a:prstGeom>
        </p:spPr>
      </p:pic>
      <p:pic>
        <p:nvPicPr>
          <p:cNvPr id="38" name="Picture 27"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7110" y="1292391"/>
            <a:ext cx="897781" cy="897781"/>
          </a:xfrm>
          <a:prstGeom prst="rect">
            <a:avLst/>
          </a:prstGeom>
        </p:spPr>
      </p:pic>
      <p:cxnSp>
        <p:nvCxnSpPr>
          <p:cNvPr id="42" name="Straight Arrow Connector 41"/>
          <p:cNvCxnSpPr>
            <a:stCxn id="38" idx="3"/>
          </p:cNvCxnSpPr>
          <p:nvPr/>
        </p:nvCxnSpPr>
        <p:spPr>
          <a:xfrm>
            <a:off x="3144891" y="1741282"/>
            <a:ext cx="1647079" cy="1"/>
          </a:xfrm>
          <a:prstGeom prst="straightConnector1">
            <a:avLst/>
          </a:prstGeom>
          <a:ln w="3810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48" name="TextBox 47"/>
          <p:cNvSpPr txBox="1"/>
          <p:nvPr/>
        </p:nvSpPr>
        <p:spPr>
          <a:xfrm>
            <a:off x="1664844" y="1606098"/>
            <a:ext cx="535724" cy="256545"/>
          </a:xfrm>
          <a:prstGeom prst="rect">
            <a:avLst/>
          </a:prstGeom>
          <a:noFill/>
        </p:spPr>
        <p:txBody>
          <a:bodyPr wrap="non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52" name="Elbow Connector 51"/>
          <p:cNvCxnSpPr/>
          <p:nvPr/>
        </p:nvCxnSpPr>
        <p:spPr>
          <a:xfrm>
            <a:off x="5524536" y="1741283"/>
            <a:ext cx="539456" cy="1205997"/>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3" name="Elbow Connector 52"/>
          <p:cNvCxnSpPr/>
          <p:nvPr/>
        </p:nvCxnSpPr>
        <p:spPr>
          <a:xfrm rot="10800000" flipV="1">
            <a:off x="2010084" y="3344305"/>
            <a:ext cx="3656883" cy="404511"/>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56" name="Elbow Connector 55"/>
          <p:cNvCxnSpPr>
            <a:stCxn id="82" idx="2"/>
            <a:endCxn id="18" idx="0"/>
          </p:cNvCxnSpPr>
          <p:nvPr/>
        </p:nvCxnSpPr>
        <p:spPr>
          <a:xfrm rot="5400000">
            <a:off x="3625888" y="2239706"/>
            <a:ext cx="1630245" cy="1373004"/>
          </a:xfrm>
          <a:prstGeom prst="bentConnector3">
            <a:avLst>
              <a:gd name="adj1" fmla="val 16346"/>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60" name="Elbow Connector 59"/>
          <p:cNvCxnSpPr>
            <a:stCxn id="82" idx="2"/>
            <a:endCxn id="29" idx="0"/>
          </p:cNvCxnSpPr>
          <p:nvPr/>
        </p:nvCxnSpPr>
        <p:spPr>
          <a:xfrm rot="16200000" flipH="1">
            <a:off x="6768340" y="470256"/>
            <a:ext cx="1630245" cy="4911901"/>
          </a:xfrm>
          <a:prstGeom prst="bentConnector3">
            <a:avLst>
              <a:gd name="adj1" fmla="val 16346"/>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66" name="Elbow Connector 65"/>
          <p:cNvCxnSpPr/>
          <p:nvPr/>
        </p:nvCxnSpPr>
        <p:spPr>
          <a:xfrm>
            <a:off x="6461016" y="3344306"/>
            <a:ext cx="1833973" cy="404511"/>
          </a:xfrm>
          <a:prstGeom prst="bentConnector2">
            <a:avLst/>
          </a:prstGeom>
          <a:ln w="38100">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69" name="TextBox 68"/>
          <p:cNvSpPr txBox="1"/>
          <p:nvPr/>
        </p:nvSpPr>
        <p:spPr>
          <a:xfrm>
            <a:off x="5204079" y="1256390"/>
            <a:ext cx="1719820" cy="420756"/>
          </a:xfrm>
          <a:prstGeom prst="rect">
            <a:avLst/>
          </a:prstGeom>
          <a:noFill/>
        </p:spPr>
        <p:txBody>
          <a:bodyPr wrap="squar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Amazon Route 53 for DNS routing/failover</a:t>
            </a:r>
          </a:p>
        </p:txBody>
      </p:sp>
      <p:sp>
        <p:nvSpPr>
          <p:cNvPr id="70" name="TextBox 69"/>
          <p:cNvSpPr txBox="1"/>
          <p:nvPr/>
        </p:nvSpPr>
        <p:spPr>
          <a:xfrm>
            <a:off x="6300681" y="6066359"/>
            <a:ext cx="1530232" cy="420756"/>
          </a:xfrm>
          <a:prstGeom prst="rect">
            <a:avLst/>
          </a:prstGeom>
          <a:noFill/>
        </p:spPr>
        <p:txBody>
          <a:bodyPr wrap="square" rtlCol="0">
            <a:spAutoFit/>
          </a:bodyPr>
          <a:lstStyle/>
          <a:p>
            <a:pPr algn="ctr"/>
            <a:r>
              <a:rPr lang="en-US" sz="1067" b="1" dirty="0">
                <a:latin typeface="Amazon Ember" panose="020B0603020204020204" pitchFamily="34" charset="0"/>
                <a:ea typeface="Amazon Ember" panose="020B0603020204020204" pitchFamily="34" charset="0"/>
                <a:cs typeface="Amazon Ember" panose="020B0603020204020204" pitchFamily="34" charset="0"/>
              </a:rPr>
              <a:t>Amazon S3 bucket for email backups</a:t>
            </a:r>
          </a:p>
        </p:txBody>
      </p:sp>
      <p:cxnSp>
        <p:nvCxnSpPr>
          <p:cNvPr id="71" name="Elbow Connector 70"/>
          <p:cNvCxnSpPr>
            <a:stCxn id="19" idx="2"/>
            <a:endCxn id="21" idx="0"/>
          </p:cNvCxnSpPr>
          <p:nvPr/>
        </p:nvCxnSpPr>
        <p:spPr>
          <a:xfrm rot="16200000" flipH="1">
            <a:off x="4311360" y="4213851"/>
            <a:ext cx="1178170" cy="2255414"/>
          </a:xfrm>
          <a:prstGeom prst="bentConnector3">
            <a:avLst>
              <a:gd name="adj1" fmla="val 50000"/>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cxnSp>
        <p:nvCxnSpPr>
          <p:cNvPr id="75" name="Elbow Connector 74"/>
          <p:cNvCxnSpPr>
            <a:stCxn id="30" idx="2"/>
            <a:endCxn id="21" idx="0"/>
          </p:cNvCxnSpPr>
          <p:nvPr/>
        </p:nvCxnSpPr>
        <p:spPr>
          <a:xfrm rot="5400000">
            <a:off x="7452361" y="3328266"/>
            <a:ext cx="1178169" cy="4026585"/>
          </a:xfrm>
          <a:prstGeom prst="bentConnector3">
            <a:avLst>
              <a:gd name="adj1" fmla="val 50000"/>
            </a:avLst>
          </a:prstGeom>
          <a:ln w="38100">
            <a:solidFill>
              <a:srgbClr val="0070C0"/>
            </a:solidFill>
            <a:tailEnd type="triangle"/>
          </a:ln>
        </p:spPr>
        <p:style>
          <a:lnRef idx="2">
            <a:schemeClr val="accent2"/>
          </a:lnRef>
          <a:fillRef idx="0">
            <a:schemeClr val="accent2"/>
          </a:fillRef>
          <a:effectRef idx="1">
            <a:schemeClr val="accent2"/>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6099" y="1371478"/>
            <a:ext cx="622827" cy="739607"/>
          </a:xfrm>
          <a:prstGeom prst="rect">
            <a:avLst/>
          </a:prstGeom>
        </p:spPr>
      </p:pic>
      <p:pic>
        <p:nvPicPr>
          <p:cNvPr id="95" name="Picture 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2217" y="3777784"/>
            <a:ext cx="726376" cy="766729"/>
          </a:xfrm>
          <a:prstGeom prst="rect">
            <a:avLst/>
          </a:prstGeom>
        </p:spPr>
      </p:pic>
      <p:pic>
        <p:nvPicPr>
          <p:cNvPr id="96" name="Picture 9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7125" y="3752246"/>
            <a:ext cx="726376" cy="766729"/>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75048" y="3005552"/>
            <a:ext cx="577880" cy="693456"/>
          </a:xfrm>
          <a:prstGeom prst="rect">
            <a:avLst/>
          </a:prstGeom>
        </p:spPr>
      </p:pic>
      <p:pic>
        <p:nvPicPr>
          <p:cNvPr id="40" name="Picture 39">
            <a:hlinkClick r:id="rId12"/>
            <a:extLst>
              <a:ext uri="{FF2B5EF4-FFF2-40B4-BE49-F238E27FC236}">
                <a16:creationId xmlns:a16="http://schemas.microsoft.com/office/drawing/2014/main" id="{94C66B25-81D8-CE4B-8441-40BB790BB5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53825" y="6196517"/>
            <a:ext cx="1620111" cy="630043"/>
          </a:xfrm>
          <a:prstGeom prst="rect">
            <a:avLst/>
          </a:prstGeom>
        </p:spPr>
      </p:pic>
    </p:spTree>
    <p:custDataLst>
      <p:tags r:id="rId1"/>
    </p:custDataLst>
    <p:extLst>
      <p:ext uri="{BB962C8B-B14F-4D97-AF65-F5344CB8AC3E}">
        <p14:creationId xmlns:p14="http://schemas.microsoft.com/office/powerpoint/2010/main" val="3931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92037"/>
            <a:ext cx="11095836" cy="1508462"/>
          </a:xfrm>
        </p:spPr>
        <p:txBody>
          <a:bodyPr>
            <a:noAutofit/>
          </a:bodyPr>
          <a:lstStyle/>
          <a:p>
            <a:r>
              <a:rPr lang="en-US" sz="4800" dirty="0"/>
              <a:t>Part 3: Connections to Components Outside of AWS</a:t>
            </a:r>
          </a:p>
        </p:txBody>
      </p:sp>
    </p:spTree>
    <p:custDataLst>
      <p:tags r:id="rId1"/>
    </p:custDataLst>
    <p:extLst>
      <p:ext uri="{BB962C8B-B14F-4D97-AF65-F5344CB8AC3E}">
        <p14:creationId xmlns:p14="http://schemas.microsoft.com/office/powerpoint/2010/main" val="2798528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VPN Connection: Is this Highly Available?</a:t>
            </a:r>
          </a:p>
        </p:txBody>
      </p:sp>
      <p:sp>
        <p:nvSpPr>
          <p:cNvPr id="6" name="Rounded Rectangle 5"/>
          <p:cNvSpPr/>
          <p:nvPr/>
        </p:nvSpPr>
        <p:spPr>
          <a:xfrm>
            <a:off x="370115" y="1375641"/>
            <a:ext cx="3336140"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653757" y="1700704"/>
            <a:ext cx="2472079"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4" name="Group 53"/>
          <p:cNvGrpSpPr/>
          <p:nvPr/>
        </p:nvGrpSpPr>
        <p:grpSpPr>
          <a:xfrm>
            <a:off x="8886903" y="2820741"/>
            <a:ext cx="3041149" cy="1486338"/>
            <a:chOff x="6411758" y="933143"/>
            <a:chExt cx="2280863" cy="1114754"/>
          </a:xfrm>
        </p:grpSpPr>
        <p:sp>
          <p:nvSpPr>
            <p:cNvPr id="55" name="Rounded Rectangle 54"/>
            <p:cNvSpPr/>
            <p:nvPr/>
          </p:nvSpPr>
          <p:spPr>
            <a:xfrm>
              <a:off x="6411758" y="933143"/>
              <a:ext cx="2280863" cy="111475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p:cNvSpPr txBox="1"/>
            <p:nvPr/>
          </p:nvSpPr>
          <p:spPr>
            <a:xfrm>
              <a:off x="6597572" y="1655850"/>
              <a:ext cx="1880713" cy="238575"/>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57" name="Picture 5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2678" y="982475"/>
              <a:ext cx="731520" cy="731520"/>
            </a:xfrm>
            <a:prstGeom prst="rect">
              <a:avLst/>
            </a:prstGeom>
          </p:spPr>
        </p:pic>
      </p:grpSp>
      <p:grpSp>
        <p:nvGrpSpPr>
          <p:cNvPr id="47" name="Group 46"/>
          <p:cNvGrpSpPr/>
          <p:nvPr/>
        </p:nvGrpSpPr>
        <p:grpSpPr>
          <a:xfrm>
            <a:off x="892940" y="1914456"/>
            <a:ext cx="2109621" cy="1783531"/>
            <a:chOff x="2549525" y="760413"/>
            <a:chExt cx="1689100" cy="1764743"/>
          </a:xfrm>
        </p:grpSpPr>
        <p:sp>
          <p:nvSpPr>
            <p:cNvPr id="48" name="Rounded Rectangle 4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63" name="Group 62"/>
          <p:cNvGrpSpPr/>
          <p:nvPr/>
        </p:nvGrpSpPr>
        <p:grpSpPr>
          <a:xfrm>
            <a:off x="892940" y="4121767"/>
            <a:ext cx="2109621" cy="1773487"/>
            <a:chOff x="2549525" y="760413"/>
            <a:chExt cx="1689100" cy="1766582"/>
          </a:xfrm>
        </p:grpSpPr>
        <p:sp>
          <p:nvSpPr>
            <p:cNvPr id="64" name="Rounded Rectangle 6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6" name="Rounded Rectangle 65"/>
          <p:cNvSpPr/>
          <p:nvPr/>
        </p:nvSpPr>
        <p:spPr>
          <a:xfrm>
            <a:off x="1180808" y="2129849"/>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0" name="Picture 69"/>
          <p:cNvPicPr>
            <a:picLocks noChangeAspect="1"/>
          </p:cNvPicPr>
          <p:nvPr/>
        </p:nvPicPr>
        <p:blipFill>
          <a:blip r:embed="rId5"/>
          <a:stretch>
            <a:fillRect/>
          </a:stretch>
        </p:blipFill>
        <p:spPr>
          <a:xfrm>
            <a:off x="1419991" y="1913326"/>
            <a:ext cx="287867" cy="321733"/>
          </a:xfrm>
          <a:prstGeom prst="rect">
            <a:avLst/>
          </a:prstGeom>
        </p:spPr>
      </p:pic>
      <p:sp>
        <p:nvSpPr>
          <p:cNvPr id="73" name="Rounded Rectangle 72"/>
          <p:cNvSpPr/>
          <p:nvPr/>
        </p:nvSpPr>
        <p:spPr>
          <a:xfrm>
            <a:off x="1180809" y="4407405"/>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4" name="Picture 73"/>
          <p:cNvPicPr>
            <a:picLocks noChangeAspect="1"/>
          </p:cNvPicPr>
          <p:nvPr/>
        </p:nvPicPr>
        <p:blipFill>
          <a:blip r:embed="rId5"/>
          <a:stretch>
            <a:fillRect/>
          </a:stretch>
        </p:blipFill>
        <p:spPr>
          <a:xfrm>
            <a:off x="1419992" y="4190882"/>
            <a:ext cx="287867" cy="321733"/>
          </a:xfrm>
          <a:prstGeom prst="rect">
            <a:avLst/>
          </a:prstGeom>
        </p:spPr>
      </p:pic>
      <p:pic>
        <p:nvPicPr>
          <p:cNvPr id="75" name="Picture 74"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46" y="2228804"/>
            <a:ext cx="790385" cy="790385"/>
          </a:xfrm>
          <a:prstGeom prst="rect">
            <a:avLst/>
          </a:prstGeom>
        </p:spPr>
      </p:pic>
      <p:pic>
        <p:nvPicPr>
          <p:cNvPr id="76" name="Picture 75"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9117" y="4490917"/>
            <a:ext cx="790385" cy="790385"/>
          </a:xfrm>
          <a:prstGeom prst="rect">
            <a:avLst/>
          </a:prstGeom>
        </p:spPr>
      </p:pic>
      <p:sp>
        <p:nvSpPr>
          <p:cNvPr id="77" name="TextBox 76"/>
          <p:cNvSpPr txBox="1"/>
          <p:nvPr/>
        </p:nvSpPr>
        <p:spPr>
          <a:xfrm>
            <a:off x="1277254" y="2949179"/>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78" name="TextBox 77"/>
          <p:cNvSpPr txBox="1"/>
          <p:nvPr/>
        </p:nvSpPr>
        <p:spPr>
          <a:xfrm>
            <a:off x="1277254" y="5226615"/>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sp>
        <p:nvSpPr>
          <p:cNvPr id="79" name="TextBox 78"/>
          <p:cNvSpPr txBox="1"/>
          <p:nvPr/>
        </p:nvSpPr>
        <p:spPr>
          <a:xfrm>
            <a:off x="8094517" y="2733917"/>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sp>
        <p:nvSpPr>
          <p:cNvPr id="36" name="Rounded Rectangle 35"/>
          <p:cNvSpPr/>
          <p:nvPr/>
        </p:nvSpPr>
        <p:spPr>
          <a:xfrm>
            <a:off x="3239891" y="2210276"/>
            <a:ext cx="1306955" cy="2646056"/>
          </a:xfrm>
          <a:prstGeom prst="roundRect">
            <a:avLst/>
          </a:prstGeom>
          <a:no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2777" y="2462690"/>
            <a:ext cx="512267" cy="537055"/>
          </a:xfrm>
          <a:prstGeom prst="rect">
            <a:avLst/>
          </a:prstGeom>
        </p:spPr>
      </p:pic>
      <p:cxnSp>
        <p:nvCxnSpPr>
          <p:cNvPr id="4" name="Elbow Connector 3"/>
          <p:cNvCxnSpPr>
            <a:endCxn id="37" idx="3"/>
          </p:cNvCxnSpPr>
          <p:nvPr/>
        </p:nvCxnSpPr>
        <p:spPr>
          <a:xfrm rot="10800000">
            <a:off x="3965046" y="2731218"/>
            <a:ext cx="4531033" cy="811208"/>
          </a:xfrm>
          <a:prstGeom prst="bentConnector3">
            <a:avLst>
              <a:gd name="adj1" fmla="val 50000"/>
            </a:avLst>
          </a:prstGeom>
          <a:ln w="38100">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2" name="Elbow Connector 41"/>
          <p:cNvCxnSpPr>
            <a:endCxn id="44" idx="3"/>
          </p:cNvCxnSpPr>
          <p:nvPr/>
        </p:nvCxnSpPr>
        <p:spPr>
          <a:xfrm rot="10800000" flipV="1">
            <a:off x="3956571" y="3542426"/>
            <a:ext cx="4539508" cy="770701"/>
          </a:xfrm>
          <a:prstGeom prst="bentConnector3">
            <a:avLst>
              <a:gd name="adj1" fmla="val 50000"/>
            </a:avLst>
          </a:prstGeom>
          <a:ln w="38100">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4303" y="4044600"/>
            <a:ext cx="512267" cy="537055"/>
          </a:xfrm>
          <a:prstGeom prst="rect">
            <a:avLst/>
          </a:prstGeom>
        </p:spPr>
      </p:pic>
      <p:pic>
        <p:nvPicPr>
          <p:cNvPr id="41" name="Picture 40" descr="Interne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5203" y="2543985"/>
            <a:ext cx="1978639" cy="1978639"/>
          </a:xfrm>
          <a:prstGeom prst="rect">
            <a:avLst/>
          </a:prstGeom>
        </p:spPr>
      </p:pic>
      <p:sp>
        <p:nvSpPr>
          <p:cNvPr id="81" name="TextBox 80"/>
          <p:cNvSpPr txBox="1"/>
          <p:nvPr/>
        </p:nvSpPr>
        <p:spPr>
          <a:xfrm>
            <a:off x="5594566" y="3850560"/>
            <a:ext cx="1312951"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connection</a:t>
            </a:r>
          </a:p>
        </p:txBody>
      </p:sp>
      <p:pic>
        <p:nvPicPr>
          <p:cNvPr id="71" name="Picture 70" descr="VPN-Connecti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1020" y="3156119"/>
            <a:ext cx="807005" cy="807005"/>
          </a:xfrm>
          <a:prstGeom prst="rect">
            <a:avLst/>
          </a:prstGeom>
        </p:spPr>
      </p:pic>
      <p:sp>
        <p:nvSpPr>
          <p:cNvPr id="49" name="TextBox 48"/>
          <p:cNvSpPr txBox="1"/>
          <p:nvPr/>
        </p:nvSpPr>
        <p:spPr>
          <a:xfrm>
            <a:off x="4852841" y="2467761"/>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Tunnel 1</a:t>
            </a:r>
          </a:p>
        </p:txBody>
      </p:sp>
      <p:sp>
        <p:nvSpPr>
          <p:cNvPr id="50" name="TextBox 49"/>
          <p:cNvSpPr txBox="1"/>
          <p:nvPr/>
        </p:nvSpPr>
        <p:spPr>
          <a:xfrm>
            <a:off x="4852841" y="4376690"/>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Tunnel 2</a:t>
            </a:r>
          </a:p>
        </p:txBody>
      </p:sp>
      <p:sp>
        <p:nvSpPr>
          <p:cNvPr id="51" name="TextBox 50"/>
          <p:cNvSpPr txBox="1"/>
          <p:nvPr/>
        </p:nvSpPr>
        <p:spPr>
          <a:xfrm>
            <a:off x="3693940" y="4571497"/>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Router 2</a:t>
            </a:r>
          </a:p>
        </p:txBody>
      </p:sp>
      <p:sp>
        <p:nvSpPr>
          <p:cNvPr id="52" name="TextBox 51"/>
          <p:cNvSpPr txBox="1"/>
          <p:nvPr/>
        </p:nvSpPr>
        <p:spPr>
          <a:xfrm>
            <a:off x="3786428" y="2938223"/>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Router 1</a:t>
            </a:r>
          </a:p>
        </p:txBody>
      </p:sp>
      <p:sp>
        <p:nvSpPr>
          <p:cNvPr id="53" name="TextBox 52"/>
          <p:cNvSpPr txBox="1"/>
          <p:nvPr/>
        </p:nvSpPr>
        <p:spPr>
          <a:xfrm>
            <a:off x="3781243" y="1735879"/>
            <a:ext cx="853440" cy="365760"/>
          </a:xfrm>
          <a:prstGeom prst="rect">
            <a:avLst/>
          </a:prstGeom>
          <a:noFill/>
        </p:spPr>
        <p:txBody>
          <a:bodyPr wrap="square" lIns="0" tIns="0" rIns="0" bIns="0" rtlCol="0" anchor="t">
            <a:no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gateway</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9643" y="3175459"/>
            <a:ext cx="717595" cy="752317"/>
          </a:xfrm>
          <a:prstGeom prst="rect">
            <a:avLst/>
          </a:prstGeom>
        </p:spPr>
      </p:pic>
      <p:pic>
        <p:nvPicPr>
          <p:cNvPr id="59" name="Picture 58" descr="VPN-Gateway-.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4383" y="2977251"/>
            <a:ext cx="1112107" cy="1112107"/>
          </a:xfrm>
          <a:prstGeom prst="rect">
            <a:avLst/>
          </a:prstGeom>
        </p:spPr>
      </p:pic>
      <p:pic>
        <p:nvPicPr>
          <p:cNvPr id="45" name="Picture 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4974" y="1553192"/>
            <a:ext cx="536017" cy="349900"/>
          </a:xfrm>
          <a:prstGeom prst="rect">
            <a:avLst/>
          </a:prstGeom>
        </p:spPr>
      </p:pic>
    </p:spTree>
    <p:custDataLst>
      <p:tags r:id="rId1"/>
    </p:custDataLst>
    <p:extLst>
      <p:ext uri="{BB962C8B-B14F-4D97-AF65-F5344CB8AC3E}">
        <p14:creationId xmlns:p14="http://schemas.microsoft.com/office/powerpoint/2010/main" val="59988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descr="Intern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737" y="1196989"/>
            <a:ext cx="4370916" cy="4370916"/>
          </a:xfrm>
          <a:prstGeom prst="rect">
            <a:avLst/>
          </a:prstGeom>
        </p:spPr>
      </p:pic>
      <p:sp>
        <p:nvSpPr>
          <p:cNvPr id="2" name="Title 1"/>
          <p:cNvSpPr>
            <a:spLocks noGrp="1"/>
          </p:cNvSpPr>
          <p:nvPr>
            <p:ph type="title"/>
          </p:nvPr>
        </p:nvSpPr>
        <p:spPr>
          <a:xfrm>
            <a:off x="238539" y="94564"/>
            <a:ext cx="11115261" cy="1009336"/>
          </a:xfrm>
        </p:spPr>
        <p:txBody>
          <a:bodyPr>
            <a:normAutofit/>
          </a:bodyPr>
          <a:lstStyle/>
          <a:p>
            <a:r>
              <a:rPr lang="en-US" dirty="0"/>
              <a:t>AWS Hardware VPNs</a:t>
            </a:r>
          </a:p>
        </p:txBody>
      </p:sp>
      <p:sp>
        <p:nvSpPr>
          <p:cNvPr id="6" name="Rounded Rectangle 5"/>
          <p:cNvSpPr/>
          <p:nvPr/>
        </p:nvSpPr>
        <p:spPr>
          <a:xfrm>
            <a:off x="488807" y="1335885"/>
            <a:ext cx="3336140"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772449" y="1660948"/>
            <a:ext cx="2472079"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4" name="Group 53"/>
          <p:cNvGrpSpPr/>
          <p:nvPr/>
        </p:nvGrpSpPr>
        <p:grpSpPr>
          <a:xfrm>
            <a:off x="9005601" y="2100032"/>
            <a:ext cx="2828435" cy="2726484"/>
            <a:chOff x="6411758" y="414974"/>
            <a:chExt cx="2424018" cy="2044863"/>
          </a:xfrm>
        </p:grpSpPr>
        <p:sp>
          <p:nvSpPr>
            <p:cNvPr id="55" name="Rounded Rectangle 54"/>
            <p:cNvSpPr/>
            <p:nvPr/>
          </p:nvSpPr>
          <p:spPr>
            <a:xfrm>
              <a:off x="6411758" y="414974"/>
              <a:ext cx="2280863" cy="204486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p:cNvSpPr txBox="1"/>
            <p:nvPr/>
          </p:nvSpPr>
          <p:spPr>
            <a:xfrm>
              <a:off x="6524090" y="1655850"/>
              <a:ext cx="2311686" cy="238575"/>
            </a:xfrm>
            <a:prstGeom prst="rect">
              <a:avLst/>
            </a:prstGeom>
            <a:noFill/>
          </p:spPr>
          <p:txBody>
            <a:bodyPr wrap="square" rtlCol="0">
              <a:spAutoFit/>
            </a:bodyPr>
            <a:lstStyle/>
            <a:p>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57" name="Picture 56" descr="Corporate-Data-Cen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199" y="982475"/>
              <a:ext cx="731520" cy="731520"/>
            </a:xfrm>
            <a:prstGeom prst="rect">
              <a:avLst/>
            </a:prstGeom>
          </p:spPr>
        </p:pic>
      </p:grpSp>
      <p:grpSp>
        <p:nvGrpSpPr>
          <p:cNvPr id="47" name="Group 46"/>
          <p:cNvGrpSpPr/>
          <p:nvPr/>
        </p:nvGrpSpPr>
        <p:grpSpPr>
          <a:xfrm>
            <a:off x="1011632" y="1874700"/>
            <a:ext cx="2109621" cy="1783531"/>
            <a:chOff x="2549525" y="760413"/>
            <a:chExt cx="1689100" cy="1764743"/>
          </a:xfrm>
        </p:grpSpPr>
        <p:sp>
          <p:nvSpPr>
            <p:cNvPr id="48" name="Rounded Rectangle 4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63" name="Group 62"/>
          <p:cNvGrpSpPr/>
          <p:nvPr/>
        </p:nvGrpSpPr>
        <p:grpSpPr>
          <a:xfrm>
            <a:off x="1011632" y="4082011"/>
            <a:ext cx="2109621" cy="1773487"/>
            <a:chOff x="2549525" y="760413"/>
            <a:chExt cx="1689100" cy="1766582"/>
          </a:xfrm>
        </p:grpSpPr>
        <p:sp>
          <p:nvSpPr>
            <p:cNvPr id="64" name="Rounded Rectangle 6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6" name="Rounded Rectangle 65"/>
          <p:cNvSpPr/>
          <p:nvPr/>
        </p:nvSpPr>
        <p:spPr>
          <a:xfrm>
            <a:off x="1299500" y="2090093"/>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0" name="Picture 69"/>
          <p:cNvPicPr>
            <a:picLocks noChangeAspect="1"/>
          </p:cNvPicPr>
          <p:nvPr/>
        </p:nvPicPr>
        <p:blipFill>
          <a:blip r:embed="rId6"/>
          <a:stretch>
            <a:fillRect/>
          </a:stretch>
        </p:blipFill>
        <p:spPr>
          <a:xfrm>
            <a:off x="1538683" y="1873570"/>
            <a:ext cx="287867" cy="321733"/>
          </a:xfrm>
          <a:prstGeom prst="rect">
            <a:avLst/>
          </a:prstGeom>
        </p:spPr>
      </p:pic>
      <p:sp>
        <p:nvSpPr>
          <p:cNvPr id="73" name="Rounded Rectangle 72"/>
          <p:cNvSpPr/>
          <p:nvPr/>
        </p:nvSpPr>
        <p:spPr>
          <a:xfrm>
            <a:off x="1299501" y="4367649"/>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4" name="Picture 73"/>
          <p:cNvPicPr>
            <a:picLocks noChangeAspect="1"/>
          </p:cNvPicPr>
          <p:nvPr/>
        </p:nvPicPr>
        <p:blipFill>
          <a:blip r:embed="rId6"/>
          <a:stretch>
            <a:fillRect/>
          </a:stretch>
        </p:blipFill>
        <p:spPr>
          <a:xfrm>
            <a:off x="1538684" y="4151126"/>
            <a:ext cx="287867" cy="321733"/>
          </a:xfrm>
          <a:prstGeom prst="rect">
            <a:avLst/>
          </a:prstGeom>
        </p:spPr>
      </p:pic>
      <p:pic>
        <p:nvPicPr>
          <p:cNvPr id="75" name="Picture 74"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738" y="2189048"/>
            <a:ext cx="790385" cy="790385"/>
          </a:xfrm>
          <a:prstGeom prst="rect">
            <a:avLst/>
          </a:prstGeom>
        </p:spPr>
      </p:pic>
      <p:pic>
        <p:nvPicPr>
          <p:cNvPr id="76" name="Picture 75"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7809" y="4451161"/>
            <a:ext cx="790385" cy="790385"/>
          </a:xfrm>
          <a:prstGeom prst="rect">
            <a:avLst/>
          </a:prstGeom>
        </p:spPr>
      </p:pic>
      <p:sp>
        <p:nvSpPr>
          <p:cNvPr id="77" name="TextBox 76"/>
          <p:cNvSpPr txBox="1"/>
          <p:nvPr/>
        </p:nvSpPr>
        <p:spPr>
          <a:xfrm>
            <a:off x="1395946" y="2909423"/>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78" name="TextBox 77"/>
          <p:cNvSpPr txBox="1"/>
          <p:nvPr/>
        </p:nvSpPr>
        <p:spPr>
          <a:xfrm>
            <a:off x="1395946" y="5186859"/>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sp>
        <p:nvSpPr>
          <p:cNvPr id="36" name="Rounded Rectangle 35"/>
          <p:cNvSpPr/>
          <p:nvPr/>
        </p:nvSpPr>
        <p:spPr>
          <a:xfrm>
            <a:off x="3358583" y="2170520"/>
            <a:ext cx="1306955" cy="2646056"/>
          </a:xfrm>
          <a:prstGeom prst="roundRect">
            <a:avLst/>
          </a:prstGeom>
          <a:no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1469" y="2431482"/>
            <a:ext cx="512267" cy="537055"/>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2995" y="4043466"/>
            <a:ext cx="512267" cy="537055"/>
          </a:xfrm>
          <a:prstGeom prst="rect">
            <a:avLst/>
          </a:prstGeom>
        </p:spPr>
      </p:pic>
      <p:sp>
        <p:nvSpPr>
          <p:cNvPr id="81" name="TextBox 80"/>
          <p:cNvSpPr txBox="1"/>
          <p:nvPr/>
        </p:nvSpPr>
        <p:spPr>
          <a:xfrm>
            <a:off x="6436349" y="2850961"/>
            <a:ext cx="1073181"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connection 1</a:t>
            </a:r>
          </a:p>
        </p:txBody>
      </p:sp>
      <p:sp>
        <p:nvSpPr>
          <p:cNvPr id="49" name="TextBox 48"/>
          <p:cNvSpPr txBox="1"/>
          <p:nvPr/>
        </p:nvSpPr>
        <p:spPr>
          <a:xfrm>
            <a:off x="5151439" y="2444439"/>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Tunnel 1</a:t>
            </a:r>
          </a:p>
        </p:txBody>
      </p:sp>
      <p:sp>
        <p:nvSpPr>
          <p:cNvPr id="50" name="TextBox 49"/>
          <p:cNvSpPr txBox="1"/>
          <p:nvPr/>
        </p:nvSpPr>
        <p:spPr>
          <a:xfrm>
            <a:off x="5060046" y="4342772"/>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Tunnel 2</a:t>
            </a:r>
          </a:p>
        </p:txBody>
      </p:sp>
      <p:sp>
        <p:nvSpPr>
          <p:cNvPr id="51" name="TextBox 50"/>
          <p:cNvSpPr txBox="1"/>
          <p:nvPr/>
        </p:nvSpPr>
        <p:spPr>
          <a:xfrm>
            <a:off x="3812632" y="4531741"/>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Router 2</a:t>
            </a:r>
          </a:p>
        </p:txBody>
      </p:sp>
      <p:sp>
        <p:nvSpPr>
          <p:cNvPr id="52" name="TextBox 51"/>
          <p:cNvSpPr txBox="1"/>
          <p:nvPr/>
        </p:nvSpPr>
        <p:spPr>
          <a:xfrm>
            <a:off x="3905120" y="2865809"/>
            <a:ext cx="804723" cy="20512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Router 1</a:t>
            </a:r>
          </a:p>
        </p:txBody>
      </p:sp>
      <p:pic>
        <p:nvPicPr>
          <p:cNvPr id="43" name="Picture 42" descr="VPN-Gatew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3075" y="2937495"/>
            <a:ext cx="1112107" cy="1112107"/>
          </a:xfrm>
          <a:prstGeom prst="rect">
            <a:avLst/>
          </a:prstGeom>
        </p:spPr>
      </p:pic>
      <p:sp>
        <p:nvSpPr>
          <p:cNvPr id="53" name="TextBox 52"/>
          <p:cNvSpPr txBox="1"/>
          <p:nvPr/>
        </p:nvSpPr>
        <p:spPr>
          <a:xfrm>
            <a:off x="3981580" y="1745110"/>
            <a:ext cx="853440" cy="365760"/>
          </a:xfrm>
          <a:prstGeom prst="rect">
            <a:avLst/>
          </a:prstGeom>
          <a:noFill/>
        </p:spPr>
        <p:txBody>
          <a:bodyPr wrap="square" lIns="0" tIns="0" rIns="0" bIns="0" rtlCol="0" anchor="t">
            <a:no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gateway</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2512" y="2323850"/>
            <a:ext cx="717595" cy="752317"/>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6804" y="3935834"/>
            <a:ext cx="717595" cy="752317"/>
          </a:xfrm>
          <a:prstGeom prst="rect">
            <a:avLst/>
          </a:prstGeom>
        </p:spPr>
      </p:pic>
      <p:cxnSp>
        <p:nvCxnSpPr>
          <p:cNvPr id="11" name="Straight Arrow Connector 10"/>
          <p:cNvCxnSpPr>
            <a:stCxn id="40" idx="1"/>
            <a:endCxn id="37" idx="3"/>
          </p:cNvCxnSpPr>
          <p:nvPr/>
        </p:nvCxnSpPr>
        <p:spPr>
          <a:xfrm flipH="1">
            <a:off x="4083736" y="2700009"/>
            <a:ext cx="4588776" cy="1"/>
          </a:xfrm>
          <a:prstGeom prst="straightConnector1">
            <a:avLst/>
          </a:prstGeom>
          <a:ln w="28575">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8" name="Straight Arrow Connector 57"/>
          <p:cNvCxnSpPr>
            <a:stCxn id="45" idx="1"/>
            <a:endCxn id="44" idx="3"/>
          </p:cNvCxnSpPr>
          <p:nvPr/>
        </p:nvCxnSpPr>
        <p:spPr>
          <a:xfrm flipH="1">
            <a:off x="4075262" y="4311993"/>
            <a:ext cx="4571543" cy="1"/>
          </a:xfrm>
          <a:prstGeom prst="straightConnector1">
            <a:avLst/>
          </a:prstGeom>
          <a:ln w="28575">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59" name="TextBox 58"/>
          <p:cNvSpPr txBox="1"/>
          <p:nvPr/>
        </p:nvSpPr>
        <p:spPr>
          <a:xfrm>
            <a:off x="6576455" y="3796849"/>
            <a:ext cx="1150045"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VPN connection 2</a:t>
            </a:r>
          </a:p>
        </p:txBody>
      </p:sp>
      <p:pic>
        <p:nvPicPr>
          <p:cNvPr id="60" name="Picture 59" descr="VPN-Connectio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7998" y="3983938"/>
            <a:ext cx="807005" cy="807005"/>
          </a:xfrm>
          <a:prstGeom prst="rect">
            <a:avLst/>
          </a:prstGeom>
        </p:spPr>
      </p:pic>
      <p:pic>
        <p:nvPicPr>
          <p:cNvPr id="71" name="Picture 70" descr="VPN-Connectio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0671" y="2393989"/>
            <a:ext cx="807005" cy="807005"/>
          </a:xfrm>
          <a:prstGeom prst="rect">
            <a:avLst/>
          </a:prstGeom>
        </p:spPr>
      </p:pic>
      <p:cxnSp>
        <p:nvCxnSpPr>
          <p:cNvPr id="15" name="Straight Arrow Connector 14"/>
          <p:cNvCxnSpPr>
            <a:endCxn id="44" idx="3"/>
          </p:cNvCxnSpPr>
          <p:nvPr/>
        </p:nvCxnSpPr>
        <p:spPr>
          <a:xfrm flipH="1">
            <a:off x="4075262" y="2846761"/>
            <a:ext cx="2188085" cy="1465233"/>
          </a:xfrm>
          <a:prstGeom prst="straightConnector1">
            <a:avLst/>
          </a:prstGeom>
          <a:ln w="28575">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37" idx="3"/>
          </p:cNvCxnSpPr>
          <p:nvPr/>
        </p:nvCxnSpPr>
        <p:spPr>
          <a:xfrm flipH="1" flipV="1">
            <a:off x="4083736" y="2700010"/>
            <a:ext cx="2157171" cy="1556699"/>
          </a:xfrm>
          <a:prstGeom prst="straightConnector1">
            <a:avLst/>
          </a:prstGeom>
          <a:ln w="28575">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8022251" y="2049505"/>
            <a:ext cx="804723" cy="410241"/>
          </a:xfrm>
          <a:prstGeom prst="rect">
            <a:avLst/>
          </a:prstGeom>
          <a:noFill/>
        </p:spPr>
        <p:txBody>
          <a:bodyPr wrap="square" lIns="0" tIns="0" rIns="0" bIns="0"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Customer gateway</a:t>
            </a:r>
          </a:p>
        </p:txBody>
      </p:sp>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937" y="1513436"/>
            <a:ext cx="536017" cy="349900"/>
          </a:xfrm>
          <a:prstGeom prst="rect">
            <a:avLst/>
          </a:prstGeom>
        </p:spPr>
      </p:pic>
    </p:spTree>
    <p:custDataLst>
      <p:tags r:id="rId1"/>
    </p:custDataLst>
    <p:extLst>
      <p:ext uri="{BB962C8B-B14F-4D97-AF65-F5344CB8AC3E}">
        <p14:creationId xmlns:p14="http://schemas.microsoft.com/office/powerpoint/2010/main" val="3440481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06063" y="1347435"/>
            <a:ext cx="3168356"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889705" y="1672498"/>
            <a:ext cx="2630156"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a:t>
            </a:r>
          </a:p>
        </p:txBody>
      </p:sp>
      <p:grpSp>
        <p:nvGrpSpPr>
          <p:cNvPr id="5" name="Group 2"/>
          <p:cNvGrpSpPr/>
          <p:nvPr/>
        </p:nvGrpSpPr>
        <p:grpSpPr>
          <a:xfrm>
            <a:off x="8510706" y="1456264"/>
            <a:ext cx="3041151" cy="4790246"/>
            <a:chOff x="6411758" y="933143"/>
            <a:chExt cx="2280864" cy="3592684"/>
          </a:xfrm>
        </p:grpSpPr>
        <p:sp>
          <p:nvSpPr>
            <p:cNvPr id="30" name="Rounded Rectangle 3"/>
            <p:cNvSpPr/>
            <p:nvPr/>
          </p:nvSpPr>
          <p:spPr>
            <a:xfrm>
              <a:off x="6411758" y="933143"/>
              <a:ext cx="2280863" cy="359268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6"/>
            <p:cNvSpPr txBox="1"/>
            <p:nvPr/>
          </p:nvSpPr>
          <p:spPr>
            <a:xfrm>
              <a:off x="6411759" y="4263480"/>
              <a:ext cx="2280863" cy="238575"/>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32" name="Picture 7"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919" y="1169388"/>
              <a:ext cx="641339" cy="731520"/>
            </a:xfrm>
            <a:prstGeom prst="rect">
              <a:avLst/>
            </a:prstGeom>
          </p:spPr>
        </p:pic>
        <p:pic>
          <p:nvPicPr>
            <p:cNvPr id="33" name="Picture 9" descr="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3966" y="1169388"/>
              <a:ext cx="641339" cy="731520"/>
            </a:xfrm>
            <a:prstGeom prst="rect">
              <a:avLst/>
            </a:prstGeom>
          </p:spPr>
        </p:pic>
        <p:pic>
          <p:nvPicPr>
            <p:cNvPr id="34" name="Picture 10"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7390" y="2519157"/>
              <a:ext cx="731520" cy="731520"/>
            </a:xfrm>
            <a:prstGeom prst="rect">
              <a:avLst/>
            </a:prstGeom>
          </p:spPr>
        </p:pic>
        <p:pic>
          <p:nvPicPr>
            <p:cNvPr id="35" name="Picture 11"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790" y="2671557"/>
              <a:ext cx="731520" cy="731520"/>
            </a:xfrm>
            <a:prstGeom prst="rect">
              <a:avLst/>
            </a:prstGeom>
          </p:spPr>
        </p:pic>
        <p:pic>
          <p:nvPicPr>
            <p:cNvPr id="36" name="Picture 12"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190" y="2823957"/>
              <a:ext cx="731520" cy="731520"/>
            </a:xfrm>
            <a:prstGeom prst="rect">
              <a:avLst/>
            </a:prstGeom>
          </p:spPr>
        </p:pic>
        <p:pic>
          <p:nvPicPr>
            <p:cNvPr id="37" name="Picture 13" descr="Traditional-Serv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590" y="2976357"/>
              <a:ext cx="731520" cy="731520"/>
            </a:xfrm>
            <a:prstGeom prst="rect">
              <a:avLst/>
            </a:prstGeom>
          </p:spPr>
        </p:pic>
        <p:sp>
          <p:nvSpPr>
            <p:cNvPr id="38" name="TextBox 14"/>
            <p:cNvSpPr txBox="1"/>
            <p:nvPr/>
          </p:nvSpPr>
          <p:spPr>
            <a:xfrm>
              <a:off x="6626831" y="1782998"/>
              <a:ext cx="986319" cy="223090"/>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39" name="TextBox 15"/>
            <p:cNvSpPr txBox="1"/>
            <p:nvPr/>
          </p:nvSpPr>
          <p:spPr>
            <a:xfrm>
              <a:off x="7485750" y="1771878"/>
              <a:ext cx="986319" cy="223090"/>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40" name="TextBox 16"/>
            <p:cNvSpPr txBox="1"/>
            <p:nvPr/>
          </p:nvSpPr>
          <p:spPr>
            <a:xfrm>
              <a:off x="7341398" y="3580861"/>
              <a:ext cx="986319" cy="376930"/>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Remote servers</a:t>
              </a:r>
            </a:p>
          </p:txBody>
        </p:sp>
      </p:grpSp>
      <p:sp>
        <p:nvSpPr>
          <p:cNvPr id="46" name="TextBox 45"/>
          <p:cNvSpPr txBox="1"/>
          <p:nvPr/>
        </p:nvSpPr>
        <p:spPr>
          <a:xfrm>
            <a:off x="5051911" y="4267274"/>
            <a:ext cx="1574635" cy="543867"/>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47" name="TextBox 46"/>
          <p:cNvSpPr txBox="1"/>
          <p:nvPr/>
        </p:nvSpPr>
        <p:spPr>
          <a:xfrm>
            <a:off x="4851054" y="4902283"/>
            <a:ext cx="1955604" cy="543867"/>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AWS Direct Connect location</a:t>
            </a:r>
          </a:p>
        </p:txBody>
      </p:sp>
      <p:sp>
        <p:nvSpPr>
          <p:cNvPr id="50" name="Rounded Rectangle 49"/>
          <p:cNvSpPr/>
          <p:nvPr/>
        </p:nvSpPr>
        <p:spPr>
          <a:xfrm>
            <a:off x="4641272" y="2858623"/>
            <a:ext cx="2378459" cy="2636397"/>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4" name="Group 53"/>
          <p:cNvGrpSpPr/>
          <p:nvPr/>
        </p:nvGrpSpPr>
        <p:grpSpPr>
          <a:xfrm>
            <a:off x="1128888" y="1886250"/>
            <a:ext cx="2109621" cy="1783531"/>
            <a:chOff x="2549525" y="760413"/>
            <a:chExt cx="1689100" cy="1764743"/>
          </a:xfrm>
        </p:grpSpPr>
        <p:sp>
          <p:nvSpPr>
            <p:cNvPr id="55" name="Rounded Rectangle 54"/>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57" name="Group 56"/>
          <p:cNvGrpSpPr/>
          <p:nvPr/>
        </p:nvGrpSpPr>
        <p:grpSpPr>
          <a:xfrm>
            <a:off x="1128888" y="4093561"/>
            <a:ext cx="2109621" cy="1773487"/>
            <a:chOff x="2549525" y="760413"/>
            <a:chExt cx="1689100" cy="1766582"/>
          </a:xfrm>
        </p:grpSpPr>
        <p:sp>
          <p:nvSpPr>
            <p:cNvPr id="58" name="Rounded Rectangle 5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0" name="Rounded Rectangle 59"/>
          <p:cNvSpPr/>
          <p:nvPr/>
        </p:nvSpPr>
        <p:spPr>
          <a:xfrm>
            <a:off x="1416756" y="2101643"/>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1" name="Picture 60"/>
          <p:cNvPicPr>
            <a:picLocks noChangeAspect="1"/>
          </p:cNvPicPr>
          <p:nvPr/>
        </p:nvPicPr>
        <p:blipFill>
          <a:blip r:embed="rId6"/>
          <a:stretch>
            <a:fillRect/>
          </a:stretch>
        </p:blipFill>
        <p:spPr>
          <a:xfrm>
            <a:off x="1655939" y="1885120"/>
            <a:ext cx="287867" cy="321733"/>
          </a:xfrm>
          <a:prstGeom prst="rect">
            <a:avLst/>
          </a:prstGeom>
        </p:spPr>
      </p:pic>
      <p:sp>
        <p:nvSpPr>
          <p:cNvPr id="62" name="Rounded Rectangle 61"/>
          <p:cNvSpPr/>
          <p:nvPr/>
        </p:nvSpPr>
        <p:spPr>
          <a:xfrm>
            <a:off x="1416757" y="4379199"/>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3" name="Picture 62"/>
          <p:cNvPicPr>
            <a:picLocks noChangeAspect="1"/>
          </p:cNvPicPr>
          <p:nvPr/>
        </p:nvPicPr>
        <p:blipFill>
          <a:blip r:embed="rId6"/>
          <a:stretch>
            <a:fillRect/>
          </a:stretch>
        </p:blipFill>
        <p:spPr>
          <a:xfrm>
            <a:off x="1655940" y="4162676"/>
            <a:ext cx="287867" cy="321733"/>
          </a:xfrm>
          <a:prstGeom prst="rect">
            <a:avLst/>
          </a:prstGeom>
        </p:spPr>
      </p:pic>
      <p:pic>
        <p:nvPicPr>
          <p:cNvPr id="64" name="Picture 63"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9994" y="2200598"/>
            <a:ext cx="790385" cy="790385"/>
          </a:xfrm>
          <a:prstGeom prst="rect">
            <a:avLst/>
          </a:prstGeom>
        </p:spPr>
      </p:pic>
      <p:pic>
        <p:nvPicPr>
          <p:cNvPr id="65" name="Picture 64" descr="EC2-Instanc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5065" y="4462711"/>
            <a:ext cx="790385" cy="790385"/>
          </a:xfrm>
          <a:prstGeom prst="rect">
            <a:avLst/>
          </a:prstGeom>
        </p:spPr>
      </p:pic>
      <p:sp>
        <p:nvSpPr>
          <p:cNvPr id="66" name="TextBox 65"/>
          <p:cNvSpPr txBox="1"/>
          <p:nvPr/>
        </p:nvSpPr>
        <p:spPr>
          <a:xfrm>
            <a:off x="1513202" y="2920973"/>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67" name="TextBox 66"/>
          <p:cNvSpPr txBox="1"/>
          <p:nvPr/>
        </p:nvSpPr>
        <p:spPr>
          <a:xfrm>
            <a:off x="1513202" y="5198409"/>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cxnSp>
        <p:nvCxnSpPr>
          <p:cNvPr id="49" name="Straight Arrow Connector 48"/>
          <p:cNvCxnSpPr>
            <a:endCxn id="68" idx="3"/>
          </p:cNvCxnSpPr>
          <p:nvPr/>
        </p:nvCxnSpPr>
        <p:spPr>
          <a:xfrm flipH="1">
            <a:off x="4133216" y="3885814"/>
            <a:ext cx="3101163" cy="1"/>
          </a:xfrm>
          <a:prstGeom prst="straightConnector1">
            <a:avLst/>
          </a:prstGeom>
          <a:ln w="38100">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621" y="3509656"/>
            <a:ext cx="717595" cy="752317"/>
          </a:xfrm>
          <a:prstGeom prst="rect">
            <a:avLst/>
          </a:prstGeom>
        </p:spPr>
      </p:pic>
      <p:pic>
        <p:nvPicPr>
          <p:cNvPr id="42" name="Picture 41" descr="Direct-Connec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0465" y="3126807"/>
            <a:ext cx="1199665" cy="1199665"/>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49" y="1513436"/>
            <a:ext cx="536017" cy="349900"/>
          </a:xfrm>
          <a:prstGeom prst="rect">
            <a:avLst/>
          </a:prstGeom>
        </p:spPr>
      </p:pic>
      <p:pic>
        <p:nvPicPr>
          <p:cNvPr id="43" name="Picture 42" descr="Interne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4379" y="2676268"/>
            <a:ext cx="2165012" cy="1966025"/>
          </a:xfrm>
          <a:prstGeom prst="rect">
            <a:avLst/>
          </a:prstGeom>
        </p:spPr>
      </p:pic>
      <p:sp>
        <p:nvSpPr>
          <p:cNvPr id="44" name="TextBox 43"/>
          <p:cNvSpPr txBox="1"/>
          <p:nvPr/>
        </p:nvSpPr>
        <p:spPr>
          <a:xfrm>
            <a:off x="7397715" y="3633906"/>
            <a:ext cx="1749336" cy="338554"/>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Customer WAN</a:t>
            </a:r>
          </a:p>
        </p:txBody>
      </p:sp>
      <p:sp>
        <p:nvSpPr>
          <p:cNvPr id="41" name="Title 1"/>
          <p:cNvSpPr>
            <a:spLocks noGrp="1"/>
          </p:cNvSpPr>
          <p:nvPr>
            <p:ph type="title"/>
          </p:nvPr>
        </p:nvSpPr>
        <p:spPr/>
        <p:txBody>
          <a:bodyPr>
            <a:normAutofit/>
          </a:bodyPr>
          <a:lstStyle/>
          <a:p>
            <a:r>
              <a:rPr lang="en-US" sz="3600" dirty="0"/>
              <a:t>AWS Direct Connect: Is this Highly Available?</a:t>
            </a:r>
          </a:p>
        </p:txBody>
      </p:sp>
    </p:spTree>
    <p:custDataLst>
      <p:tags r:id="rId1"/>
    </p:custDataLst>
    <p:extLst>
      <p:ext uri="{BB962C8B-B14F-4D97-AF65-F5344CB8AC3E}">
        <p14:creationId xmlns:p14="http://schemas.microsoft.com/office/powerpoint/2010/main" val="3920432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Router and Dual Ports</a:t>
            </a:r>
          </a:p>
        </p:txBody>
      </p:sp>
      <p:sp>
        <p:nvSpPr>
          <p:cNvPr id="6" name="Rounded Rectangle 5"/>
          <p:cNvSpPr/>
          <p:nvPr/>
        </p:nvSpPr>
        <p:spPr>
          <a:xfrm>
            <a:off x="606067" y="1367313"/>
            <a:ext cx="3168356" cy="4890196"/>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p:cNvSpPr/>
          <p:nvPr/>
        </p:nvSpPr>
        <p:spPr>
          <a:xfrm>
            <a:off x="889709" y="1692376"/>
            <a:ext cx="2630156" cy="439096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a:t>
            </a:r>
          </a:p>
        </p:txBody>
      </p:sp>
      <p:grpSp>
        <p:nvGrpSpPr>
          <p:cNvPr id="5" name="Group 4"/>
          <p:cNvGrpSpPr/>
          <p:nvPr/>
        </p:nvGrpSpPr>
        <p:grpSpPr>
          <a:xfrm>
            <a:off x="8510713" y="1459813"/>
            <a:ext cx="3041152" cy="4790246"/>
            <a:chOff x="6411758" y="933143"/>
            <a:chExt cx="2280864" cy="3592684"/>
          </a:xfrm>
        </p:grpSpPr>
        <p:sp>
          <p:nvSpPr>
            <p:cNvPr id="30" name="Rounded Rectangle 29"/>
            <p:cNvSpPr/>
            <p:nvPr/>
          </p:nvSpPr>
          <p:spPr>
            <a:xfrm>
              <a:off x="6411758" y="933143"/>
              <a:ext cx="2280863" cy="359268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30"/>
            <p:cNvSpPr txBox="1"/>
            <p:nvPr/>
          </p:nvSpPr>
          <p:spPr>
            <a:xfrm>
              <a:off x="6411759" y="4253477"/>
              <a:ext cx="2280863" cy="238574"/>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Customer Remote Network</a:t>
              </a:r>
            </a:p>
          </p:txBody>
        </p:sp>
        <p:pic>
          <p:nvPicPr>
            <p:cNvPr id="34" name="Picture 33"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390" y="2519157"/>
              <a:ext cx="731520" cy="731520"/>
            </a:xfrm>
            <a:prstGeom prst="rect">
              <a:avLst/>
            </a:prstGeom>
          </p:spPr>
        </p:pic>
        <p:pic>
          <p:nvPicPr>
            <p:cNvPr id="35" name="Picture 34"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790" y="2671557"/>
              <a:ext cx="731520" cy="731520"/>
            </a:xfrm>
            <a:prstGeom prst="rect">
              <a:avLst/>
            </a:prstGeom>
          </p:spPr>
        </p:pic>
        <p:pic>
          <p:nvPicPr>
            <p:cNvPr id="36" name="Picture 35"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190" y="2823957"/>
              <a:ext cx="731520" cy="731520"/>
            </a:xfrm>
            <a:prstGeom prst="rect">
              <a:avLst/>
            </a:prstGeom>
          </p:spPr>
        </p:pic>
        <p:pic>
          <p:nvPicPr>
            <p:cNvPr id="37" name="Picture 36" descr="Tradition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590" y="2976357"/>
              <a:ext cx="731520" cy="731520"/>
            </a:xfrm>
            <a:prstGeom prst="rect">
              <a:avLst/>
            </a:prstGeom>
          </p:spPr>
        </p:pic>
        <p:sp>
          <p:nvSpPr>
            <p:cNvPr id="40" name="TextBox 39"/>
            <p:cNvSpPr txBox="1"/>
            <p:nvPr/>
          </p:nvSpPr>
          <p:spPr>
            <a:xfrm>
              <a:off x="7341398" y="3580861"/>
              <a:ext cx="986319" cy="376930"/>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Remote Servers</a:t>
              </a:r>
            </a:p>
          </p:txBody>
        </p:sp>
      </p:grpSp>
      <p:sp>
        <p:nvSpPr>
          <p:cNvPr id="47" name="TextBox 46"/>
          <p:cNvSpPr txBox="1"/>
          <p:nvPr/>
        </p:nvSpPr>
        <p:spPr>
          <a:xfrm>
            <a:off x="4851058" y="5164632"/>
            <a:ext cx="1955604" cy="543867"/>
          </a:xfrm>
          <a:prstGeom prst="rect">
            <a:avLst/>
          </a:prstGeom>
          <a:noFill/>
        </p:spPr>
        <p:txBody>
          <a:bodyPr wrap="square" rtlCol="0">
            <a:spAutoFit/>
          </a:bodyPr>
          <a:lstStyle/>
          <a:p>
            <a:pPr algn="ctr"/>
            <a:r>
              <a:rPr lang="en-US" sz="1467" dirty="0">
                <a:latin typeface="Amazon Ember" panose="020B0603020204020204" pitchFamily="34" charset="0"/>
                <a:ea typeface="Amazon Ember" panose="020B0603020204020204" pitchFamily="34" charset="0"/>
                <a:cs typeface="Amazon Ember" panose="020B0603020204020204" pitchFamily="34" charset="0"/>
              </a:rPr>
              <a:t>AWS Direct Connect location</a:t>
            </a:r>
          </a:p>
        </p:txBody>
      </p:sp>
      <p:sp>
        <p:nvSpPr>
          <p:cNvPr id="50" name="Rounded Rectangle 49"/>
          <p:cNvSpPr/>
          <p:nvPr/>
        </p:nvSpPr>
        <p:spPr>
          <a:xfrm>
            <a:off x="4641276" y="2779110"/>
            <a:ext cx="2378459" cy="2979903"/>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4" name="Group 53"/>
          <p:cNvGrpSpPr/>
          <p:nvPr/>
        </p:nvGrpSpPr>
        <p:grpSpPr>
          <a:xfrm>
            <a:off x="1128892" y="1906128"/>
            <a:ext cx="2109621" cy="1783531"/>
            <a:chOff x="2549525" y="760413"/>
            <a:chExt cx="1689100" cy="1764743"/>
          </a:xfrm>
        </p:grpSpPr>
        <p:sp>
          <p:nvSpPr>
            <p:cNvPr id="55" name="Rounded Rectangle 54"/>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32"/>
            <p:cNvSpPr txBox="1">
              <a:spLocks noChangeArrowheads="1"/>
            </p:cNvSpPr>
            <p:nvPr/>
          </p:nvSpPr>
          <p:spPr bwMode="auto">
            <a:xfrm>
              <a:off x="2619375" y="2251075"/>
              <a:ext cx="1557338" cy="274081"/>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57" name="Group 56"/>
          <p:cNvGrpSpPr/>
          <p:nvPr/>
        </p:nvGrpSpPr>
        <p:grpSpPr>
          <a:xfrm>
            <a:off x="1128892" y="4113439"/>
            <a:ext cx="2109621" cy="1773487"/>
            <a:chOff x="2549525" y="760413"/>
            <a:chExt cx="1689100" cy="1766582"/>
          </a:xfrm>
        </p:grpSpPr>
        <p:sp>
          <p:nvSpPr>
            <p:cNvPr id="58" name="Rounded Rectangle 5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2"/>
            <p:cNvSpPr txBox="1">
              <a:spLocks noChangeArrowheads="1"/>
            </p:cNvSpPr>
            <p:nvPr/>
          </p:nvSpPr>
          <p:spPr bwMode="auto">
            <a:xfrm>
              <a:off x="2619375" y="2251075"/>
              <a:ext cx="1557338" cy="275920"/>
            </a:xfrm>
            <a:prstGeom prst="rect">
              <a:avLst/>
            </a:prstGeom>
            <a:noFill/>
            <a:ln w="9525">
              <a:noFill/>
              <a:miter lim="800000"/>
              <a:headEnd/>
              <a:tailEnd/>
            </a:ln>
          </p:spPr>
          <p:txBody>
            <a:bodyPr>
              <a:spAutoFit/>
            </a:bodyPr>
            <a:lstStyle/>
            <a:p>
              <a:pPr algn="ctr"/>
              <a:r>
                <a:rPr lang="en-US" sz="1200"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0" name="Rounded Rectangle 59"/>
          <p:cNvSpPr/>
          <p:nvPr/>
        </p:nvSpPr>
        <p:spPr>
          <a:xfrm>
            <a:off x="1416760" y="2121521"/>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1" name="Picture 60"/>
          <p:cNvPicPr>
            <a:picLocks noChangeAspect="1"/>
          </p:cNvPicPr>
          <p:nvPr/>
        </p:nvPicPr>
        <p:blipFill>
          <a:blip r:embed="rId5"/>
          <a:stretch>
            <a:fillRect/>
          </a:stretch>
        </p:blipFill>
        <p:spPr>
          <a:xfrm>
            <a:off x="1655943" y="1904998"/>
            <a:ext cx="287867" cy="321733"/>
          </a:xfrm>
          <a:prstGeom prst="rect">
            <a:avLst/>
          </a:prstGeom>
        </p:spPr>
      </p:pic>
      <p:sp>
        <p:nvSpPr>
          <p:cNvPr id="62" name="Rounded Rectangle 61"/>
          <p:cNvSpPr/>
          <p:nvPr/>
        </p:nvSpPr>
        <p:spPr>
          <a:xfrm>
            <a:off x="1416761" y="4399077"/>
            <a:ext cx="1527000" cy="11109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3" name="Picture 62"/>
          <p:cNvPicPr>
            <a:picLocks noChangeAspect="1"/>
          </p:cNvPicPr>
          <p:nvPr/>
        </p:nvPicPr>
        <p:blipFill>
          <a:blip r:embed="rId5"/>
          <a:stretch>
            <a:fillRect/>
          </a:stretch>
        </p:blipFill>
        <p:spPr>
          <a:xfrm>
            <a:off x="1655944" y="4182554"/>
            <a:ext cx="287867" cy="321733"/>
          </a:xfrm>
          <a:prstGeom prst="rect">
            <a:avLst/>
          </a:prstGeom>
        </p:spPr>
      </p:pic>
      <p:pic>
        <p:nvPicPr>
          <p:cNvPr id="64" name="Picture 63"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9998" y="2220476"/>
            <a:ext cx="790385" cy="790385"/>
          </a:xfrm>
          <a:prstGeom prst="rect">
            <a:avLst/>
          </a:prstGeom>
        </p:spPr>
      </p:pic>
      <p:pic>
        <p:nvPicPr>
          <p:cNvPr id="65" name="Picture 64" descr="EC2-Instanc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5069" y="4482589"/>
            <a:ext cx="790385" cy="790385"/>
          </a:xfrm>
          <a:prstGeom prst="rect">
            <a:avLst/>
          </a:prstGeom>
        </p:spPr>
      </p:pic>
      <p:sp>
        <p:nvSpPr>
          <p:cNvPr id="66" name="TextBox 65"/>
          <p:cNvSpPr txBox="1"/>
          <p:nvPr/>
        </p:nvSpPr>
        <p:spPr>
          <a:xfrm>
            <a:off x="1513206" y="2940851"/>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1</a:t>
            </a:r>
          </a:p>
        </p:txBody>
      </p:sp>
      <p:sp>
        <p:nvSpPr>
          <p:cNvPr id="67" name="TextBox 66"/>
          <p:cNvSpPr txBox="1"/>
          <p:nvPr/>
        </p:nvSpPr>
        <p:spPr>
          <a:xfrm>
            <a:off x="1513206" y="5218287"/>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Subnet 2</a:t>
            </a:r>
          </a:p>
        </p:txBody>
      </p:sp>
      <p:cxnSp>
        <p:nvCxnSpPr>
          <p:cNvPr id="49" name="Straight Arrow Connector 48"/>
          <p:cNvCxnSpPr>
            <a:endCxn id="68" idx="3"/>
          </p:cNvCxnSpPr>
          <p:nvPr/>
        </p:nvCxnSpPr>
        <p:spPr>
          <a:xfrm flipH="1" flipV="1">
            <a:off x="4131602" y="2985441"/>
            <a:ext cx="3102777" cy="644023"/>
          </a:xfrm>
          <a:prstGeom prst="straightConnector1">
            <a:avLst/>
          </a:prstGeom>
          <a:ln w="28575">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4007" y="2609282"/>
            <a:ext cx="717595" cy="75231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4336" y="4241490"/>
            <a:ext cx="717595" cy="752317"/>
          </a:xfrm>
          <a:prstGeom prst="rect">
            <a:avLst/>
          </a:prstGeom>
        </p:spPr>
      </p:pic>
      <p:cxnSp>
        <p:nvCxnSpPr>
          <p:cNvPr id="42" name="Straight Arrow Connector 41"/>
          <p:cNvCxnSpPr>
            <a:endCxn id="41" idx="3"/>
          </p:cNvCxnSpPr>
          <p:nvPr/>
        </p:nvCxnSpPr>
        <p:spPr>
          <a:xfrm flipH="1">
            <a:off x="4121932" y="3940181"/>
            <a:ext cx="3088761" cy="677468"/>
          </a:xfrm>
          <a:prstGeom prst="straightConnector1">
            <a:avLst/>
          </a:prstGeom>
          <a:ln w="28575">
            <a:solidFill>
              <a:srgbClr val="0070C0"/>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46" name="TextBox 45"/>
          <p:cNvSpPr txBox="1"/>
          <p:nvPr/>
        </p:nvSpPr>
        <p:spPr>
          <a:xfrm>
            <a:off x="5051915" y="4377696"/>
            <a:ext cx="1574635" cy="543867"/>
          </a:xfrm>
          <a:prstGeom prst="rect">
            <a:avLst/>
          </a:prstGeom>
          <a:noFill/>
        </p:spPr>
        <p:txBody>
          <a:bodyPr wrap="square"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AWS Direct Connect</a:t>
            </a:r>
          </a:p>
        </p:txBody>
      </p:sp>
      <p:pic>
        <p:nvPicPr>
          <p:cNvPr id="48" name="Picture 47" descr="Direct-Connec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0465" y="3146685"/>
            <a:ext cx="1199665" cy="1199665"/>
          </a:xfrm>
          <a:prstGeom prst="rect">
            <a:avLst/>
          </a:prstGeom>
        </p:spPr>
      </p:pic>
      <p:pic>
        <p:nvPicPr>
          <p:cNvPr id="44" name="Picture 7" descr="Clien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5589" y="1774806"/>
            <a:ext cx="855119" cy="975360"/>
          </a:xfrm>
          <a:prstGeom prst="rect">
            <a:avLst/>
          </a:prstGeom>
        </p:spPr>
      </p:pic>
      <p:pic>
        <p:nvPicPr>
          <p:cNvPr id="45" name="Picture 9" descr="Clien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6985" y="1774806"/>
            <a:ext cx="855119" cy="975360"/>
          </a:xfrm>
          <a:prstGeom prst="rect">
            <a:avLst/>
          </a:prstGeom>
        </p:spPr>
      </p:pic>
      <p:sp>
        <p:nvSpPr>
          <p:cNvPr id="53" name="TextBox 14"/>
          <p:cNvSpPr txBox="1"/>
          <p:nvPr/>
        </p:nvSpPr>
        <p:spPr>
          <a:xfrm>
            <a:off x="8797471" y="2592953"/>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69" name="TextBox 15"/>
          <p:cNvSpPr txBox="1"/>
          <p:nvPr/>
        </p:nvSpPr>
        <p:spPr>
          <a:xfrm>
            <a:off x="9942697" y="2578126"/>
            <a:ext cx="1315092" cy="297454"/>
          </a:xfrm>
          <a:prstGeom prst="rect">
            <a:avLst/>
          </a:prstGeom>
          <a:noFill/>
        </p:spPr>
        <p:txBody>
          <a:bodyPr wrap="square" rtlCol="0">
            <a:spAutoFit/>
          </a:bodyPr>
          <a:lstStyle/>
          <a:p>
            <a:pPr algn="ctr"/>
            <a:r>
              <a:rPr lang="en-US" sz="1333" dirty="0">
                <a:latin typeface="Amazon Ember" panose="020B0603020204020204" pitchFamily="34" charset="0"/>
                <a:ea typeface="Amazon Ember" panose="020B0603020204020204" pitchFamily="34" charset="0"/>
                <a:cs typeface="Amazon Ember" panose="020B0603020204020204" pitchFamily="34" charset="0"/>
              </a:rPr>
              <a:t>Client</a:t>
            </a:r>
          </a:p>
        </p:txBody>
      </p:sp>
      <p:pic>
        <p:nvPicPr>
          <p:cNvPr id="71" name="Picture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49" y="1513436"/>
            <a:ext cx="536017" cy="349900"/>
          </a:xfrm>
          <a:prstGeom prst="rect">
            <a:avLst/>
          </a:prstGeom>
        </p:spPr>
      </p:pic>
      <p:pic>
        <p:nvPicPr>
          <p:cNvPr id="43" name="Picture 42" descr="Interne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4379" y="2676268"/>
            <a:ext cx="2165012" cy="1966025"/>
          </a:xfrm>
          <a:prstGeom prst="rect">
            <a:avLst/>
          </a:prstGeom>
        </p:spPr>
      </p:pic>
      <p:sp>
        <p:nvSpPr>
          <p:cNvPr id="70" name="TextBox 69"/>
          <p:cNvSpPr txBox="1"/>
          <p:nvPr/>
        </p:nvSpPr>
        <p:spPr>
          <a:xfrm>
            <a:off x="7397715" y="3633906"/>
            <a:ext cx="1749336" cy="338554"/>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Customer WAN</a:t>
            </a:r>
          </a:p>
        </p:txBody>
      </p:sp>
      <p:pic>
        <p:nvPicPr>
          <p:cNvPr id="51" name="Picture 50">
            <a:hlinkClick r:id="rId12"/>
            <a:extLst>
              <a:ext uri="{FF2B5EF4-FFF2-40B4-BE49-F238E27FC236}">
                <a16:creationId xmlns:a16="http://schemas.microsoft.com/office/drawing/2014/main" id="{94C66B25-81D8-CE4B-8441-40BB790BB5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12" y="6343478"/>
            <a:ext cx="1620111" cy="630043"/>
          </a:xfrm>
          <a:prstGeom prst="rect">
            <a:avLst/>
          </a:prstGeom>
        </p:spPr>
      </p:pic>
    </p:spTree>
    <p:custDataLst>
      <p:tags r:id="rId1"/>
    </p:custDataLst>
    <p:extLst>
      <p:ext uri="{BB962C8B-B14F-4D97-AF65-F5344CB8AC3E}">
        <p14:creationId xmlns:p14="http://schemas.microsoft.com/office/powerpoint/2010/main" val="3027390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456595"/>
            <a:ext cx="11095836" cy="1774391"/>
          </a:xfrm>
        </p:spPr>
        <p:txBody>
          <a:bodyPr>
            <a:noAutofit/>
          </a:bodyPr>
          <a:lstStyle/>
          <a:p>
            <a:r>
              <a:rPr lang="en-US" sz="4800" dirty="0"/>
              <a:t>Lab: </a:t>
            </a:r>
            <a:br>
              <a:rPr lang="en-US" sz="4800" dirty="0"/>
            </a:br>
            <a:r>
              <a:rPr lang="en-US" sz="4800" dirty="0"/>
              <a:t>Making Your Environment </a:t>
            </a:r>
            <a:br>
              <a:rPr lang="en-US" sz="4800" dirty="0"/>
            </a:br>
            <a:r>
              <a:rPr lang="en-US" sz="4800" dirty="0"/>
              <a:t>Highly Available</a:t>
            </a:r>
          </a:p>
        </p:txBody>
      </p:sp>
      <p:grpSp>
        <p:nvGrpSpPr>
          <p:cNvPr id="6" name="Group 5"/>
          <p:cNvGrpSpPr/>
          <p:nvPr/>
        </p:nvGrpSpPr>
        <p:grpSpPr>
          <a:xfrm>
            <a:off x="11082174" y="5586978"/>
            <a:ext cx="403626" cy="461287"/>
            <a:chOff x="11271015" y="5905029"/>
            <a:chExt cx="403626" cy="461287"/>
          </a:xfrm>
        </p:grpSpPr>
        <p:sp>
          <p:nvSpPr>
            <p:cNvPr id="5" name="Oval 4"/>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4" name="TextBox 3"/>
          <p:cNvSpPr txBox="1"/>
          <p:nvPr/>
        </p:nvSpPr>
        <p:spPr>
          <a:xfrm>
            <a:off x="10666883" y="6039272"/>
            <a:ext cx="1204686" cy="523220"/>
          </a:xfrm>
          <a:prstGeom prst="rect">
            <a:avLst/>
          </a:prstGeom>
          <a:noFill/>
        </p:spPr>
        <p:txBody>
          <a:bodyPr wrap="square"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 60 minutes</a:t>
            </a:r>
          </a:p>
        </p:txBody>
      </p:sp>
    </p:spTree>
    <p:custDataLst>
      <p:tags r:id="rId1"/>
    </p:custDataLst>
    <p:extLst>
      <p:ext uri="{BB962C8B-B14F-4D97-AF65-F5344CB8AC3E}">
        <p14:creationId xmlns:p14="http://schemas.microsoft.com/office/powerpoint/2010/main" val="111541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Scenario</a:t>
            </a:r>
          </a:p>
        </p:txBody>
      </p:sp>
      <p:sp>
        <p:nvSpPr>
          <p:cNvPr id="3" name="Content Placeholder 2"/>
          <p:cNvSpPr>
            <a:spLocks noGrp="1"/>
          </p:cNvSpPr>
          <p:nvPr>
            <p:ph idx="1"/>
          </p:nvPr>
        </p:nvSpPr>
        <p:spPr>
          <a:xfrm>
            <a:off x="282083" y="1478639"/>
            <a:ext cx="11575778" cy="4913308"/>
          </a:xfrm>
        </p:spPr>
        <p:txBody>
          <a:bodyPr>
            <a:normAutofit/>
          </a:bodyPr>
          <a:lstStyle/>
          <a:p>
            <a:pPr marL="0" indent="0">
              <a:buNone/>
            </a:pPr>
            <a:r>
              <a:rPr lang="en-US" dirty="0"/>
              <a:t>In this lab, you will take a web application and make it </a:t>
            </a:r>
            <a:r>
              <a:rPr lang="en-US"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highly available</a:t>
            </a:r>
            <a:r>
              <a:rPr lang="en-US" dirty="0"/>
              <a:t>.</a:t>
            </a:r>
          </a:p>
          <a:p>
            <a:pPr marL="0" indent="0">
              <a:buNone/>
            </a:pPr>
            <a:endParaRPr lang="en-US" dirty="0"/>
          </a:p>
          <a:p>
            <a:pPr marL="0" indent="0">
              <a:buNone/>
            </a:pPr>
            <a:r>
              <a:rPr lang="en-US" dirty="0"/>
              <a:t>The lab will use these services:</a:t>
            </a:r>
          </a:p>
        </p:txBody>
      </p:sp>
      <p:sp>
        <p:nvSpPr>
          <p:cNvPr id="7" name="TextBox 6"/>
          <p:cNvSpPr txBox="1"/>
          <p:nvPr/>
        </p:nvSpPr>
        <p:spPr>
          <a:xfrm>
            <a:off x="1082941" y="4563197"/>
            <a:ext cx="1138651" cy="275265"/>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EC2</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p:cNvSpPr txBox="1"/>
          <p:nvPr/>
        </p:nvSpPr>
        <p:spPr>
          <a:xfrm>
            <a:off x="2788529" y="4563197"/>
            <a:ext cx="1138651" cy="275265"/>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VPC</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p:cNvSpPr txBox="1"/>
          <p:nvPr/>
        </p:nvSpPr>
        <p:spPr>
          <a:xfrm>
            <a:off x="4572634" y="4563196"/>
            <a:ext cx="1123636" cy="365760"/>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Amazon EC2 AMI</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6286821" y="4563196"/>
            <a:ext cx="1258067" cy="207264"/>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Elastic Load Balancing</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8272878" y="4563196"/>
            <a:ext cx="853440" cy="365760"/>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NAT Gateway</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386" y="3420894"/>
            <a:ext cx="873760" cy="1048512"/>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139" y="3420894"/>
            <a:ext cx="861791" cy="104851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922" y="3420894"/>
            <a:ext cx="1011063" cy="1048512"/>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976" y="3420894"/>
            <a:ext cx="873759" cy="1048512"/>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1726" y="3420894"/>
            <a:ext cx="1015744" cy="104851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6464" y="3420894"/>
            <a:ext cx="1078468" cy="1048512"/>
          </a:xfrm>
          <a:prstGeom prst="rect">
            <a:avLst/>
          </a:prstGeom>
        </p:spPr>
      </p:pic>
      <p:sp>
        <p:nvSpPr>
          <p:cNvPr id="17" name="TextBox 16"/>
          <p:cNvSpPr txBox="1"/>
          <p:nvPr/>
        </p:nvSpPr>
        <p:spPr>
          <a:xfrm>
            <a:off x="9854308" y="4563196"/>
            <a:ext cx="1158109" cy="365760"/>
          </a:xfrm>
          <a:prstGeom prst="rect">
            <a:avLst/>
          </a:prstGeom>
          <a:noFill/>
        </p:spPr>
        <p:txBody>
          <a:bodyPr wrap="square" lIns="0" tIns="0" rIns="0" bIns="0" rtlCol="0" anchor="t">
            <a:no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Automatic Scaling</a:t>
            </a:r>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366431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44579" y="2915300"/>
            <a:ext cx="10922739" cy="1521556"/>
          </a:xfrm>
        </p:spPr>
        <p:txBody>
          <a:bodyPr>
            <a:normAutofit/>
          </a:bodyPr>
          <a:lstStyle/>
          <a:p>
            <a:pPr marL="0" indent="0">
              <a:buNone/>
            </a:pPr>
            <a:r>
              <a:rPr lang="en-US" sz="4400" i="1" dirty="0"/>
              <a:t>	</a:t>
            </a:r>
            <a:r>
              <a:rPr lang="en-US" sz="4400" i="1" dirty="0">
                <a:latin typeface="Amazon Ember" panose="020B0603020204020204" pitchFamily="34" charset="0"/>
                <a:ea typeface="Amazon Ember" panose="020B0603020204020204" pitchFamily="34" charset="0"/>
                <a:cs typeface="Amazon Ember" panose="020B0603020204020204" pitchFamily="34" charset="0"/>
              </a:rPr>
              <a:t>“Everything fails, all the time.”	</a:t>
            </a:r>
          </a:p>
          <a:p>
            <a:pPr marL="0" indent="0">
              <a:buNone/>
            </a:pPr>
            <a:r>
              <a:rPr lang="en-US" sz="4400" i="1" dirty="0"/>
              <a:t>			    </a:t>
            </a:r>
            <a:r>
              <a:rPr lang="en-US" dirty="0"/>
              <a:t>Werner Vogels, CTO, Amazon.com</a:t>
            </a:r>
            <a:endParaRPr lang="en-US" i="1" dirty="0"/>
          </a:p>
        </p:txBody>
      </p:sp>
      <p:sp>
        <p:nvSpPr>
          <p:cNvPr id="3" name="Title 1"/>
          <p:cNvSpPr>
            <a:spLocks noGrp="1"/>
          </p:cNvSpPr>
          <p:nvPr>
            <p:ph type="title"/>
          </p:nvPr>
        </p:nvSpPr>
        <p:spPr>
          <a:xfrm>
            <a:off x="238539" y="263527"/>
            <a:ext cx="11115261" cy="779463"/>
          </a:xfrm>
        </p:spPr>
        <p:txBody>
          <a:bodyPr>
            <a:normAutofit/>
          </a:bodyPr>
          <a:lstStyle/>
          <a:p>
            <a:r>
              <a:rPr lang="en-US" dirty="0"/>
              <a:t>Quote</a:t>
            </a:r>
          </a:p>
        </p:txBody>
      </p:sp>
    </p:spTree>
    <p:custDataLst>
      <p:tags r:id="rId1"/>
    </p:custDataLst>
    <p:extLst>
      <p:ext uri="{BB962C8B-B14F-4D97-AF65-F5344CB8AC3E}">
        <p14:creationId xmlns:p14="http://schemas.microsoft.com/office/powerpoint/2010/main" val="3769151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Start</a:t>
            </a:r>
          </a:p>
        </p:txBody>
      </p:sp>
      <p:sp>
        <p:nvSpPr>
          <p:cNvPr id="80" name="Rounded Rectangle 79"/>
          <p:cNvSpPr/>
          <p:nvPr/>
        </p:nvSpPr>
        <p:spPr>
          <a:xfrm>
            <a:off x="4312157" y="1769194"/>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ectangle 83"/>
          <p:cNvSpPr/>
          <p:nvPr/>
        </p:nvSpPr>
        <p:spPr>
          <a:xfrm>
            <a:off x="6064695" y="1365270"/>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4467705" y="2267774"/>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grpSp>
        <p:nvGrpSpPr>
          <p:cNvPr id="9" name="Group 8"/>
          <p:cNvGrpSpPr/>
          <p:nvPr/>
        </p:nvGrpSpPr>
        <p:grpSpPr>
          <a:xfrm>
            <a:off x="4629565" y="2348355"/>
            <a:ext cx="2339280" cy="1397248"/>
            <a:chOff x="2704375" y="1537635"/>
            <a:chExt cx="1754460" cy="1047936"/>
          </a:xfrm>
        </p:grpSpPr>
        <p:sp>
          <p:nvSpPr>
            <p:cNvPr id="88" name="Rounded Rectangle 87"/>
            <p:cNvSpPr/>
            <p:nvPr/>
          </p:nvSpPr>
          <p:spPr>
            <a:xfrm>
              <a:off x="2704375" y="1654121"/>
              <a:ext cx="1754460" cy="9314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2992869" y="1629951"/>
              <a:ext cx="1177472" cy="223091"/>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2778266" y="1537635"/>
              <a:ext cx="174299" cy="194805"/>
            </a:xfrm>
            <a:prstGeom prst="rect">
              <a:avLst/>
            </a:prstGeom>
          </p:spPr>
        </p:pic>
      </p:grpSp>
      <p:grpSp>
        <p:nvGrpSpPr>
          <p:cNvPr id="8" name="Group 7"/>
          <p:cNvGrpSpPr/>
          <p:nvPr/>
        </p:nvGrpSpPr>
        <p:grpSpPr>
          <a:xfrm>
            <a:off x="4629565" y="3838316"/>
            <a:ext cx="2339280" cy="1899155"/>
            <a:chOff x="2704375" y="2655106"/>
            <a:chExt cx="1754460" cy="1424366"/>
          </a:xfrm>
        </p:grpSpPr>
        <p:sp>
          <p:nvSpPr>
            <p:cNvPr id="82" name="Rounded Rectangle 81"/>
            <p:cNvSpPr/>
            <p:nvPr/>
          </p:nvSpPr>
          <p:spPr>
            <a:xfrm>
              <a:off x="2704375" y="2762412"/>
              <a:ext cx="1754460" cy="13170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036147" y="2735491"/>
              <a:ext cx="1204040" cy="223090"/>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pic>
          <p:nvPicPr>
            <p:cNvPr id="91" name="Picture 90"/>
            <p:cNvPicPr>
              <a:picLocks noChangeAspect="1"/>
            </p:cNvPicPr>
            <p:nvPr/>
          </p:nvPicPr>
          <p:blipFill>
            <a:blip r:embed="rId4"/>
            <a:stretch>
              <a:fillRect/>
            </a:stretch>
          </p:blipFill>
          <p:spPr>
            <a:xfrm>
              <a:off x="2766924" y="2655106"/>
              <a:ext cx="174299" cy="194805"/>
            </a:xfrm>
            <a:prstGeom prst="rect">
              <a:avLst/>
            </a:prstGeom>
          </p:spPr>
        </p:pic>
      </p:grpSp>
      <p:pic>
        <p:nvPicPr>
          <p:cNvPr id="92" name="Picture 91"/>
          <p:cNvPicPr>
            <a:picLocks noChangeAspect="1"/>
          </p:cNvPicPr>
          <p:nvPr/>
        </p:nvPicPr>
        <p:blipFill>
          <a:blip r:embed="rId5"/>
          <a:stretch>
            <a:fillRect/>
          </a:stretch>
        </p:blipFill>
        <p:spPr>
          <a:xfrm>
            <a:off x="10575828" y="1837251"/>
            <a:ext cx="777973" cy="511104"/>
          </a:xfrm>
          <a:prstGeom prst="rect">
            <a:avLst/>
          </a:prstGeom>
        </p:spPr>
      </p:pic>
      <p:cxnSp>
        <p:nvCxnSpPr>
          <p:cNvPr id="93" name="Elbow Connector 92"/>
          <p:cNvCxnSpPr>
            <a:stCxn id="92" idx="0"/>
            <a:endCxn id="99" idx="0"/>
          </p:cNvCxnSpPr>
          <p:nvPr/>
        </p:nvCxnSpPr>
        <p:spPr>
          <a:xfrm rot="16200000" flipV="1">
            <a:off x="8889778" y="-237787"/>
            <a:ext cx="434587" cy="3715489"/>
          </a:xfrm>
          <a:prstGeom prst="bentConnector3">
            <a:avLst>
              <a:gd name="adj1" fmla="val 122871"/>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628" y="1402664"/>
            <a:ext cx="579395" cy="607431"/>
          </a:xfrm>
          <a:prstGeom prst="rect">
            <a:avLst/>
          </a:prstGeom>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4572" y="1430106"/>
            <a:ext cx="683645" cy="446268"/>
          </a:xfrm>
          <a:prstGeom prst="rect">
            <a:avLst/>
          </a:prstGeom>
        </p:spPr>
      </p:pic>
      <p:graphicFrame>
        <p:nvGraphicFramePr>
          <p:cNvPr id="98" name="Table 97"/>
          <p:cNvGraphicFramePr>
            <a:graphicFrameLocks noGrp="1"/>
          </p:cNvGraphicFramePr>
          <p:nvPr>
            <p:extLst>
              <p:ext uri="{D42A27DB-BD31-4B8C-83A1-F6EECF244321}">
                <p14:modId xmlns:p14="http://schemas.microsoft.com/office/powerpoint/2010/main" val="903827977"/>
              </p:ext>
            </p:extLst>
          </p:nvPr>
        </p:nvGraphicFramePr>
        <p:xfrm>
          <a:off x="1542796" y="2120721"/>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Public Route Table</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IGW</a:t>
                      </a:r>
                    </a:p>
                  </a:txBody>
                  <a:tcPr anchor="ctr">
                    <a:solidFill>
                      <a:schemeClr val="bg1"/>
                    </a:solidFill>
                  </a:tcPr>
                </a:tc>
                <a:extLst>
                  <a:ext uri="{0D108BD9-81ED-4DB2-BD59-A6C34878D82A}">
                    <a16:rowId xmlns:a16="http://schemas.microsoft.com/office/drawing/2014/main" val="10003"/>
                  </a:ext>
                </a:extLst>
              </a:tr>
            </a:tbl>
          </a:graphicData>
        </a:graphic>
      </p:graphicFrame>
      <p:graphicFrame>
        <p:nvGraphicFramePr>
          <p:cNvPr id="102" name="Table 101"/>
          <p:cNvGraphicFramePr>
            <a:graphicFrameLocks noGrp="1"/>
          </p:cNvGraphicFramePr>
          <p:nvPr>
            <p:extLst>
              <p:ext uri="{D42A27DB-BD31-4B8C-83A1-F6EECF244321}">
                <p14:modId xmlns:p14="http://schemas.microsoft.com/office/powerpoint/2010/main" val="25565436"/>
              </p:ext>
            </p:extLst>
          </p:nvPr>
        </p:nvGraphicFramePr>
        <p:xfrm>
          <a:off x="1542796" y="4616425"/>
          <a:ext cx="2128677" cy="1296972"/>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357445">
                <a:tc gridSpan="2">
                  <a:txBody>
                    <a:bodyPr/>
                    <a:lstStyle/>
                    <a:p>
                      <a:pPr algn="ctr"/>
                      <a:r>
                        <a:rPr lang="en-US" sz="1300" b="1" dirty="0"/>
                        <a:t>Private Route Table 1</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NAT-1</a:t>
                      </a:r>
                    </a:p>
                  </a:txBody>
                  <a:tcPr anchor="ctr">
                    <a:solidFill>
                      <a:schemeClr val="bg1"/>
                    </a:solidFill>
                  </a:tcPr>
                </a:tc>
                <a:extLst>
                  <a:ext uri="{0D108BD9-81ED-4DB2-BD59-A6C34878D82A}">
                    <a16:rowId xmlns:a16="http://schemas.microsoft.com/office/drawing/2014/main" val="10003"/>
                  </a:ext>
                </a:extLst>
              </a:tr>
            </a:tbl>
          </a:graphicData>
        </a:graphic>
      </p:graphicFrame>
      <p:cxnSp>
        <p:nvCxnSpPr>
          <p:cNvPr id="40" name="Straight Connector 39"/>
          <p:cNvCxnSpPr/>
          <p:nvPr/>
        </p:nvCxnSpPr>
        <p:spPr>
          <a:xfrm flipV="1">
            <a:off x="3584680" y="4245968"/>
            <a:ext cx="1145819" cy="453936"/>
          </a:xfrm>
          <a:prstGeom prst="line">
            <a:avLst/>
          </a:prstGeom>
          <a:ln>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584680" y="2248239"/>
            <a:ext cx="1145819" cy="453936"/>
          </a:xfrm>
          <a:prstGeom prst="line">
            <a:avLst/>
          </a:prstGeom>
          <a:ln>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226603" y="2479284"/>
            <a:ext cx="2852339" cy="2769989"/>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At start of lab:</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VPC</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Internet Gateway</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Public Subnet</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NAT Gateway</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Private Subnet</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Configuration Server</a:t>
            </a:r>
          </a:p>
        </p:txBody>
      </p:sp>
      <p:grpSp>
        <p:nvGrpSpPr>
          <p:cNvPr id="10" name="Group 9"/>
          <p:cNvGrpSpPr/>
          <p:nvPr/>
        </p:nvGrpSpPr>
        <p:grpSpPr>
          <a:xfrm>
            <a:off x="4746623" y="2855928"/>
            <a:ext cx="611341" cy="633984"/>
            <a:chOff x="2792168" y="1918315"/>
            <a:chExt cx="458506" cy="475488"/>
          </a:xfrm>
        </p:grpSpPr>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68" name="Rectangle 67"/>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grpSp>
        <p:nvGrpSpPr>
          <p:cNvPr id="11" name="Group 10"/>
          <p:cNvGrpSpPr/>
          <p:nvPr/>
        </p:nvGrpSpPr>
        <p:grpSpPr>
          <a:xfrm>
            <a:off x="5494261" y="2854036"/>
            <a:ext cx="1218425" cy="768792"/>
            <a:chOff x="3352896" y="1916895"/>
            <a:chExt cx="913819" cy="576594"/>
          </a:xfrm>
        </p:grpSpPr>
        <p:sp>
          <p:nvSpPr>
            <p:cNvPr id="108" name="Rectangle 107"/>
            <p:cNvSpPr/>
            <p:nvPr/>
          </p:nvSpPr>
          <p:spPr>
            <a:xfrm>
              <a:off x="3655405" y="2216490"/>
              <a:ext cx="611310" cy="276999"/>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2896" y="1916895"/>
              <a:ext cx="457200" cy="471949"/>
            </a:xfrm>
            <a:prstGeom prst="rect">
              <a:avLst/>
            </a:prstGeom>
          </p:spPr>
        </p:pic>
      </p:grpSp>
    </p:spTree>
    <p:custDataLst>
      <p:tags r:id="rId1"/>
    </p:custDataLst>
    <p:extLst>
      <p:ext uri="{BB962C8B-B14F-4D97-AF65-F5344CB8AC3E}">
        <p14:creationId xmlns:p14="http://schemas.microsoft.com/office/powerpoint/2010/main" val="962727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Create AMI</a:t>
            </a:r>
          </a:p>
        </p:txBody>
      </p:sp>
      <p:sp>
        <p:nvSpPr>
          <p:cNvPr id="80" name="Rounded Rectangle 79"/>
          <p:cNvSpPr/>
          <p:nvPr/>
        </p:nvSpPr>
        <p:spPr>
          <a:xfrm>
            <a:off x="4163073" y="1759251"/>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4480481" y="3971448"/>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4922844" y="3935554"/>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5915611" y="1355327"/>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4318621" y="2257831"/>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4480481" y="2493727"/>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4865140" y="2461501"/>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4579003" y="2338413"/>
            <a:ext cx="232399" cy="259740"/>
          </a:xfrm>
          <a:prstGeom prst="rect">
            <a:avLst/>
          </a:prstGeom>
        </p:spPr>
      </p:pic>
      <p:pic>
        <p:nvPicPr>
          <p:cNvPr id="91" name="Picture 90"/>
          <p:cNvPicPr>
            <a:picLocks noChangeAspect="1"/>
          </p:cNvPicPr>
          <p:nvPr/>
        </p:nvPicPr>
        <p:blipFill>
          <a:blip r:embed="rId4"/>
          <a:stretch>
            <a:fillRect/>
          </a:stretch>
        </p:blipFill>
        <p:spPr>
          <a:xfrm>
            <a:off x="4563881" y="3828374"/>
            <a:ext cx="232399" cy="259740"/>
          </a:xfrm>
          <a:prstGeom prst="rect">
            <a:avLst/>
          </a:prstGeom>
        </p:spPr>
      </p:pic>
      <p:pic>
        <p:nvPicPr>
          <p:cNvPr id="92" name="Picture 91"/>
          <p:cNvPicPr>
            <a:picLocks noChangeAspect="1"/>
          </p:cNvPicPr>
          <p:nvPr/>
        </p:nvPicPr>
        <p:blipFill>
          <a:blip r:embed="rId5"/>
          <a:stretch>
            <a:fillRect/>
          </a:stretch>
        </p:blipFill>
        <p:spPr>
          <a:xfrm>
            <a:off x="10585930" y="1822423"/>
            <a:ext cx="777973" cy="511240"/>
          </a:xfrm>
          <a:prstGeom prst="rect">
            <a:avLst/>
          </a:prstGeom>
        </p:spPr>
      </p:pic>
      <p:cxnSp>
        <p:nvCxnSpPr>
          <p:cNvPr id="93" name="Elbow Connector 92"/>
          <p:cNvCxnSpPr>
            <a:stCxn id="92" idx="0"/>
            <a:endCxn id="99" idx="0"/>
          </p:cNvCxnSpPr>
          <p:nvPr/>
        </p:nvCxnSpPr>
        <p:spPr>
          <a:xfrm rot="16200000" flipV="1">
            <a:off x="8822729" y="-329766"/>
            <a:ext cx="429702" cy="3874675"/>
          </a:xfrm>
          <a:prstGeom prst="bentConnector3">
            <a:avLst>
              <a:gd name="adj1" fmla="val 116191"/>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0544" y="1392721"/>
            <a:ext cx="579395" cy="607431"/>
          </a:xfrm>
          <a:prstGeom prst="rect">
            <a:avLst/>
          </a:prstGeom>
        </p:spPr>
      </p:pic>
      <p:sp>
        <p:nvSpPr>
          <p:cNvPr id="108" name="Rectangle 107"/>
          <p:cNvSpPr/>
          <p:nvPr/>
        </p:nvSpPr>
        <p:spPr>
          <a:xfrm>
            <a:off x="5748521" y="3243552"/>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5488" y="1420163"/>
            <a:ext cx="683645" cy="446268"/>
          </a:xfrm>
          <a:prstGeom prst="rect">
            <a:avLst/>
          </a:prstGeom>
        </p:spPr>
      </p:pic>
      <p:sp>
        <p:nvSpPr>
          <p:cNvPr id="3" name="TextBox 2"/>
          <p:cNvSpPr txBox="1"/>
          <p:nvPr/>
        </p:nvSpPr>
        <p:spPr>
          <a:xfrm>
            <a:off x="7092069" y="2923735"/>
            <a:ext cx="2836713" cy="1918730"/>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Create AMI:</a:t>
            </a:r>
          </a:p>
          <a:p>
            <a:pPr marL="234945" indent="-234945">
              <a:spcBef>
                <a:spcPts val="800"/>
              </a:spcBef>
              <a:buFont typeface="Arial" charset="0"/>
              <a:buChar char="•"/>
            </a:pPr>
            <a:r>
              <a:rPr lang="en-US" sz="1867" dirty="0">
                <a:latin typeface="Amazon Ember" panose="020B0603020204020204" pitchFamily="34" charset="0"/>
                <a:ea typeface="Amazon Ember" panose="020B0603020204020204" pitchFamily="34" charset="0"/>
                <a:cs typeface="Amazon Ember" panose="020B0603020204020204" pitchFamily="34" charset="0"/>
              </a:rPr>
              <a:t>SSH into the Configuration Server</a:t>
            </a:r>
          </a:p>
          <a:p>
            <a:pPr marL="234945" indent="-234945">
              <a:spcBef>
                <a:spcPts val="800"/>
              </a:spcBef>
              <a:buFont typeface="Arial" charset="0"/>
              <a:buChar char="•"/>
            </a:pPr>
            <a:r>
              <a:rPr lang="en-US" sz="1867" dirty="0">
                <a:latin typeface="Amazon Ember" panose="020B0603020204020204" pitchFamily="34" charset="0"/>
                <a:ea typeface="Amazon Ember" panose="020B0603020204020204" pitchFamily="34" charset="0"/>
                <a:cs typeface="Amazon Ember" panose="020B0603020204020204" pitchFamily="34" charset="0"/>
              </a:rPr>
              <a:t>Install software</a:t>
            </a:r>
          </a:p>
          <a:p>
            <a:pPr marL="234945" indent="-234945">
              <a:spcBef>
                <a:spcPts val="800"/>
              </a:spcBef>
              <a:buFont typeface="Arial" charset="0"/>
              <a:buChar char="•"/>
            </a:pPr>
            <a:r>
              <a:rPr lang="en-US" sz="1867" dirty="0">
                <a:latin typeface="Amazon Ember" panose="020B0603020204020204" pitchFamily="34" charset="0"/>
                <a:ea typeface="Amazon Ember" panose="020B0603020204020204" pitchFamily="34" charset="0"/>
                <a:cs typeface="Amazon Ember" panose="020B0603020204020204" pitchFamily="34" charset="0"/>
              </a:rPr>
              <a:t>Create AMI</a:t>
            </a:r>
          </a:p>
        </p:txBody>
      </p:sp>
      <p:grpSp>
        <p:nvGrpSpPr>
          <p:cNvPr id="28" name="Group 27"/>
          <p:cNvGrpSpPr/>
          <p:nvPr/>
        </p:nvGrpSpPr>
        <p:grpSpPr>
          <a:xfrm>
            <a:off x="3133244" y="3578901"/>
            <a:ext cx="679173" cy="921555"/>
            <a:chOff x="1741082" y="2468001"/>
            <a:chExt cx="509380" cy="691166"/>
          </a:xfrm>
        </p:grpSpPr>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091" y="2468001"/>
              <a:ext cx="495364" cy="513712"/>
            </a:xfrm>
            <a:prstGeom prst="rect">
              <a:avLst/>
            </a:prstGeom>
          </p:spPr>
        </p:pic>
        <p:sp>
          <p:nvSpPr>
            <p:cNvPr id="30" name="TextBox 29"/>
            <p:cNvSpPr txBox="1"/>
            <p:nvPr/>
          </p:nvSpPr>
          <p:spPr>
            <a:xfrm>
              <a:off x="1741082" y="2951418"/>
              <a:ext cx="509380" cy="207749"/>
            </a:xfrm>
            <a:prstGeom prst="rect">
              <a:avLst/>
            </a:prstGeom>
            <a:noFill/>
            <a:ln w="9525">
              <a:noFill/>
              <a:miter lim="800000"/>
              <a:headEnd/>
              <a:tailEnd/>
            </a:ln>
          </p:spPr>
          <p:txBody>
            <a:bodyPr wrap="square">
              <a:spAutoFit/>
            </a:bodyPr>
            <a:lstStyle>
              <a:defPPr>
                <a:defRPr lang="en-US"/>
              </a:defPPr>
              <a:lvl1pPr algn="ctr">
                <a:defRPr sz="900" b="1">
                  <a:latin typeface="+mj-lt"/>
                  <a:ea typeface="Verdana" pitchFamily="34" charset="0"/>
                  <a:cs typeface="Helvetica Neue"/>
                </a:defRPr>
              </a:lvl1p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grpSp>
      <p:cxnSp>
        <p:nvCxnSpPr>
          <p:cNvPr id="31" name="Straight Connector 30"/>
          <p:cNvCxnSpPr/>
          <p:nvPr/>
        </p:nvCxnSpPr>
        <p:spPr>
          <a:xfrm flipV="1">
            <a:off x="3797061" y="3375656"/>
            <a:ext cx="914619" cy="304805"/>
          </a:xfrm>
          <a:prstGeom prst="line">
            <a:avLst/>
          </a:prstGeom>
          <a:ln w="28575">
            <a:solidFill>
              <a:srgbClr val="00B050"/>
            </a:solidFill>
            <a:headEnd type="triangle"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4597539" y="2845985"/>
            <a:ext cx="611341" cy="633984"/>
            <a:chOff x="2792168" y="1918315"/>
            <a:chExt cx="458506" cy="475488"/>
          </a:xfrm>
        </p:grpSpPr>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38" name="Rectangle 37"/>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5176" y="2844093"/>
            <a:ext cx="609600" cy="629265"/>
          </a:xfrm>
          <a:prstGeom prst="rect">
            <a:avLst/>
          </a:prstGeom>
        </p:spPr>
      </p:pic>
      <p:graphicFrame>
        <p:nvGraphicFramePr>
          <p:cNvPr id="41" name="Table 40"/>
          <p:cNvGraphicFramePr>
            <a:graphicFrameLocks noGrp="1"/>
          </p:cNvGraphicFramePr>
          <p:nvPr>
            <p:extLst>
              <p:ext uri="{D42A27DB-BD31-4B8C-83A1-F6EECF244321}">
                <p14:modId xmlns:p14="http://schemas.microsoft.com/office/powerpoint/2010/main" val="4048665714"/>
              </p:ext>
            </p:extLst>
          </p:nvPr>
        </p:nvGraphicFramePr>
        <p:xfrm>
          <a:off x="1393712" y="2110778"/>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Public Route Table</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IGW</a:t>
                      </a:r>
                    </a:p>
                  </a:txBody>
                  <a:tcPr anchor="ctr">
                    <a:solidFill>
                      <a:schemeClr val="bg1"/>
                    </a:solidFill>
                  </a:tcPr>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204495683"/>
              </p:ext>
            </p:extLst>
          </p:nvPr>
        </p:nvGraphicFramePr>
        <p:xfrm>
          <a:off x="1393712" y="4606482"/>
          <a:ext cx="2128677" cy="1296972"/>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357445">
                <a:tc gridSpan="2">
                  <a:txBody>
                    <a:bodyPr/>
                    <a:lstStyle/>
                    <a:p>
                      <a:pPr algn="ctr"/>
                      <a:r>
                        <a:rPr lang="en-US" sz="1300" b="1" dirty="0"/>
                        <a:t>Private Route Table 1</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NAT-1</a:t>
                      </a:r>
                    </a:p>
                  </a:txBody>
                  <a:tcPr anchor="ctr">
                    <a:solidFill>
                      <a:schemeClr val="bg1"/>
                    </a:solidFill>
                  </a:tcPr>
                </a:tc>
                <a:extLst>
                  <a:ext uri="{0D108BD9-81ED-4DB2-BD59-A6C34878D82A}">
                    <a16:rowId xmlns:a16="http://schemas.microsoft.com/office/drawing/2014/main" val="10003"/>
                  </a:ext>
                </a:extLst>
              </a:tr>
            </a:tbl>
          </a:graphicData>
        </a:graphic>
      </p:graphicFrame>
      <p:cxnSp>
        <p:nvCxnSpPr>
          <p:cNvPr id="43" name="Straight Connector 42"/>
          <p:cNvCxnSpPr/>
          <p:nvPr/>
        </p:nvCxnSpPr>
        <p:spPr>
          <a:xfrm flipV="1">
            <a:off x="3435596" y="4236025"/>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435596" y="2238296"/>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939149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Second AZ</a:t>
            </a:r>
          </a:p>
        </p:txBody>
      </p:sp>
      <p:sp>
        <p:nvSpPr>
          <p:cNvPr id="80" name="Rounded Rectangle 79"/>
          <p:cNvSpPr/>
          <p:nvPr/>
        </p:nvSpPr>
        <p:spPr>
          <a:xfrm>
            <a:off x="2334272" y="1799009"/>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2651680" y="4011206"/>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094043" y="3975312"/>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4086810" y="1395085"/>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2489820" y="2297589"/>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2651680" y="2533485"/>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036339" y="2501259"/>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2750202" y="2378171"/>
            <a:ext cx="232399" cy="259740"/>
          </a:xfrm>
          <a:prstGeom prst="rect">
            <a:avLst/>
          </a:prstGeom>
        </p:spPr>
      </p:pic>
      <p:pic>
        <p:nvPicPr>
          <p:cNvPr id="91" name="Picture 90"/>
          <p:cNvPicPr>
            <a:picLocks noChangeAspect="1"/>
          </p:cNvPicPr>
          <p:nvPr/>
        </p:nvPicPr>
        <p:blipFill>
          <a:blip r:embed="rId4"/>
          <a:stretch>
            <a:fillRect/>
          </a:stretch>
        </p:blipFill>
        <p:spPr>
          <a:xfrm>
            <a:off x="2735080" y="3868132"/>
            <a:ext cx="232399" cy="259740"/>
          </a:xfrm>
          <a:prstGeom prst="rect">
            <a:avLst/>
          </a:prstGeom>
        </p:spPr>
      </p:pic>
      <p:pic>
        <p:nvPicPr>
          <p:cNvPr id="92" name="Picture 91"/>
          <p:cNvPicPr>
            <a:picLocks noChangeAspect="1"/>
          </p:cNvPicPr>
          <p:nvPr/>
        </p:nvPicPr>
        <p:blipFill>
          <a:blip r:embed="rId5"/>
          <a:stretch>
            <a:fillRect/>
          </a:stretch>
        </p:blipFill>
        <p:spPr>
          <a:xfrm>
            <a:off x="10632462" y="1552367"/>
            <a:ext cx="777973" cy="511240"/>
          </a:xfrm>
          <a:prstGeom prst="rect">
            <a:avLst/>
          </a:prstGeom>
        </p:spPr>
      </p:pic>
      <p:cxnSp>
        <p:nvCxnSpPr>
          <p:cNvPr id="93" name="Elbow Connector 92"/>
          <p:cNvCxnSpPr>
            <a:stCxn id="92" idx="0"/>
            <a:endCxn id="99" idx="0"/>
          </p:cNvCxnSpPr>
          <p:nvPr/>
        </p:nvCxnSpPr>
        <p:spPr>
          <a:xfrm rot="16200000" flipV="1">
            <a:off x="8086501" y="-1382581"/>
            <a:ext cx="119888" cy="5750008"/>
          </a:xfrm>
          <a:prstGeom prst="bentConnector3">
            <a:avLst>
              <a:gd name="adj1" fmla="val 191193"/>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743" y="1432479"/>
            <a:ext cx="579395" cy="607431"/>
          </a:xfrm>
          <a:prstGeom prst="rect">
            <a:avLst/>
          </a:prstGeom>
        </p:spPr>
      </p:pic>
      <p:sp>
        <p:nvSpPr>
          <p:cNvPr id="108" name="Rectangle 107"/>
          <p:cNvSpPr/>
          <p:nvPr/>
        </p:nvSpPr>
        <p:spPr>
          <a:xfrm>
            <a:off x="3919720" y="3283310"/>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6687" y="1459921"/>
            <a:ext cx="683645" cy="446268"/>
          </a:xfrm>
          <a:prstGeom prst="rect">
            <a:avLst/>
          </a:prstGeom>
        </p:spPr>
      </p:pic>
      <p:sp>
        <p:nvSpPr>
          <p:cNvPr id="3" name="TextBox 2"/>
          <p:cNvSpPr txBox="1"/>
          <p:nvPr/>
        </p:nvSpPr>
        <p:spPr>
          <a:xfrm>
            <a:off x="8272212" y="2278055"/>
            <a:ext cx="2601427" cy="1856983"/>
          </a:xfrm>
          <a:prstGeom prst="rect">
            <a:avLst/>
          </a:prstGeom>
          <a:noFill/>
        </p:spPr>
        <p:txBody>
          <a:bodyPr wrap="square" rtlCol="0">
            <a:spAutoFit/>
          </a:bodyPr>
          <a:lstStyle/>
          <a:p>
            <a:r>
              <a:rPr lang="en-US" sz="2267" b="1" dirty="0">
                <a:latin typeface="Amazon Ember" panose="020B0603020204020204" pitchFamily="34" charset="0"/>
                <a:ea typeface="Amazon Ember" panose="020B0603020204020204" pitchFamily="34" charset="0"/>
                <a:cs typeface="Amazon Ember" panose="020B0603020204020204" pitchFamily="34" charset="0"/>
              </a:rPr>
              <a:t>Create 2nd AZ:</a:t>
            </a:r>
          </a:p>
          <a:p>
            <a:pPr marL="234945" indent="-234945">
              <a:spcBef>
                <a:spcPts val="600"/>
              </a:spcBef>
              <a:buFont typeface="Arial"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2nd Public Subnet</a:t>
            </a:r>
          </a:p>
          <a:p>
            <a:pPr marL="234945" indent="-234945">
              <a:spcBef>
                <a:spcPts val="600"/>
              </a:spcBef>
              <a:buFont typeface="Arial"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2nd NAT Gateway</a:t>
            </a:r>
          </a:p>
          <a:p>
            <a:pPr marL="234945" indent="-234945">
              <a:spcBef>
                <a:spcPts val="600"/>
              </a:spcBef>
              <a:buFont typeface="Arial"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2nd Private Subnet</a:t>
            </a:r>
          </a:p>
          <a:p>
            <a:pPr marL="234945" indent="-234945">
              <a:spcBef>
                <a:spcPts val="600"/>
              </a:spcBef>
              <a:buFont typeface="Arial"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2nd Route Table</a:t>
            </a:r>
          </a:p>
        </p:txBody>
      </p:sp>
      <p:grpSp>
        <p:nvGrpSpPr>
          <p:cNvPr id="28" name="Group 27"/>
          <p:cNvGrpSpPr/>
          <p:nvPr/>
        </p:nvGrpSpPr>
        <p:grpSpPr>
          <a:xfrm>
            <a:off x="1304443" y="3618659"/>
            <a:ext cx="679173" cy="921555"/>
            <a:chOff x="1741082" y="2468001"/>
            <a:chExt cx="509380" cy="691166"/>
          </a:xfrm>
        </p:grpSpPr>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091" y="2468001"/>
              <a:ext cx="495364" cy="513712"/>
            </a:xfrm>
            <a:prstGeom prst="rect">
              <a:avLst/>
            </a:prstGeom>
          </p:spPr>
        </p:pic>
        <p:sp>
          <p:nvSpPr>
            <p:cNvPr id="30" name="TextBox 29"/>
            <p:cNvSpPr txBox="1"/>
            <p:nvPr/>
          </p:nvSpPr>
          <p:spPr>
            <a:xfrm>
              <a:off x="1741082" y="2951418"/>
              <a:ext cx="509380" cy="207749"/>
            </a:xfrm>
            <a:prstGeom prst="rect">
              <a:avLst/>
            </a:prstGeom>
            <a:noFill/>
            <a:ln w="9525">
              <a:noFill/>
              <a:miter lim="800000"/>
              <a:headEnd/>
              <a:tailEnd/>
            </a:ln>
          </p:spPr>
          <p:txBody>
            <a:bodyPr wrap="square">
              <a:spAutoFit/>
            </a:bodyPr>
            <a:lstStyle>
              <a:defPPr>
                <a:defRPr lang="en-US"/>
              </a:defPPr>
              <a:lvl1pPr algn="ctr">
                <a:defRPr sz="900" b="1">
                  <a:latin typeface="+mj-lt"/>
                  <a:ea typeface="Verdana" pitchFamily="34" charset="0"/>
                  <a:cs typeface="Helvetica Neue"/>
                </a:defRPr>
              </a:lvl1p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grpSp>
      <p:grpSp>
        <p:nvGrpSpPr>
          <p:cNvPr id="37" name="Group 36"/>
          <p:cNvGrpSpPr/>
          <p:nvPr/>
        </p:nvGrpSpPr>
        <p:grpSpPr>
          <a:xfrm>
            <a:off x="5406244" y="2297590"/>
            <a:ext cx="2605097" cy="3919917"/>
            <a:chOff x="1730879" y="3627142"/>
            <a:chExt cx="5036813" cy="1628324"/>
          </a:xfrm>
        </p:grpSpPr>
        <p:sp>
          <p:nvSpPr>
            <p:cNvPr id="38" name="Rounded Rectangle 37"/>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graphicFrame>
        <p:nvGraphicFramePr>
          <p:cNvPr id="41" name="Table 40"/>
          <p:cNvGraphicFramePr>
            <a:graphicFrameLocks noGrp="1"/>
          </p:cNvGraphicFramePr>
          <p:nvPr>
            <p:extLst>
              <p:ext uri="{D42A27DB-BD31-4B8C-83A1-F6EECF244321}">
                <p14:modId xmlns:p14="http://schemas.microsoft.com/office/powerpoint/2010/main" val="2269065120"/>
              </p:ext>
            </p:extLst>
          </p:nvPr>
        </p:nvGraphicFramePr>
        <p:xfrm>
          <a:off x="8744962" y="4646239"/>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Private Route Table 2</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NAT-2</a:t>
                      </a:r>
                    </a:p>
                  </a:txBody>
                  <a:tcPr anchor="ctr">
                    <a:solidFill>
                      <a:schemeClr val="bg1"/>
                    </a:solidFill>
                  </a:tcPr>
                </a:tc>
                <a:extLst>
                  <a:ext uri="{0D108BD9-81ED-4DB2-BD59-A6C34878D82A}">
                    <a16:rowId xmlns:a16="http://schemas.microsoft.com/office/drawing/2014/main" val="10003"/>
                  </a:ext>
                </a:extLst>
              </a:tr>
            </a:tbl>
          </a:graphicData>
        </a:graphic>
      </p:graphicFrame>
      <p:cxnSp>
        <p:nvCxnSpPr>
          <p:cNvPr id="42" name="Straight Connector 41"/>
          <p:cNvCxnSpPr/>
          <p:nvPr/>
        </p:nvCxnSpPr>
        <p:spPr>
          <a:xfrm flipH="1" flipV="1">
            <a:off x="7688404" y="4275783"/>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576130" y="2378170"/>
            <a:ext cx="2339280" cy="1397248"/>
            <a:chOff x="4897712" y="1537635"/>
            <a:chExt cx="1754460" cy="1047936"/>
          </a:xfrm>
        </p:grpSpPr>
        <p:sp>
          <p:nvSpPr>
            <p:cNvPr id="33" name="Rounded Rectangle 32"/>
            <p:cNvSpPr/>
            <p:nvPr/>
          </p:nvSpPr>
          <p:spPr>
            <a:xfrm>
              <a:off x="4897712" y="1654121"/>
              <a:ext cx="1754460" cy="9314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7"/>
            <p:cNvSpPr txBox="1">
              <a:spLocks noChangeArrowheads="1"/>
            </p:cNvSpPr>
            <p:nvPr/>
          </p:nvSpPr>
          <p:spPr bwMode="auto">
            <a:xfrm>
              <a:off x="5186206" y="1629951"/>
              <a:ext cx="1177472" cy="223091"/>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pic>
          <p:nvPicPr>
            <p:cNvPr id="43" name="Picture 42"/>
            <p:cNvPicPr>
              <a:picLocks noChangeAspect="1"/>
            </p:cNvPicPr>
            <p:nvPr/>
          </p:nvPicPr>
          <p:blipFill>
            <a:blip r:embed="rId4"/>
            <a:stretch>
              <a:fillRect/>
            </a:stretch>
          </p:blipFill>
          <p:spPr>
            <a:xfrm>
              <a:off x="4965584" y="1537635"/>
              <a:ext cx="174299" cy="194805"/>
            </a:xfrm>
            <a:prstGeom prst="rect">
              <a:avLst/>
            </a:prstGeom>
          </p:spPr>
        </p:pic>
      </p:grpSp>
      <p:grpSp>
        <p:nvGrpSpPr>
          <p:cNvPr id="5" name="Group 4"/>
          <p:cNvGrpSpPr/>
          <p:nvPr/>
        </p:nvGrpSpPr>
        <p:grpSpPr>
          <a:xfrm>
            <a:off x="5576130" y="3868131"/>
            <a:ext cx="2339280" cy="1899155"/>
            <a:chOff x="4897712" y="2655106"/>
            <a:chExt cx="1754460" cy="1424366"/>
          </a:xfrm>
        </p:grpSpPr>
        <p:sp>
          <p:nvSpPr>
            <p:cNvPr id="31" name="Rounded Rectangle 30"/>
            <p:cNvSpPr/>
            <p:nvPr/>
          </p:nvSpPr>
          <p:spPr>
            <a:xfrm>
              <a:off x="4897712" y="2762412"/>
              <a:ext cx="1754460" cy="131706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7"/>
            <p:cNvSpPr txBox="1">
              <a:spLocks noChangeArrowheads="1"/>
            </p:cNvSpPr>
            <p:nvPr/>
          </p:nvSpPr>
          <p:spPr bwMode="auto">
            <a:xfrm>
              <a:off x="5229484" y="2735491"/>
              <a:ext cx="1204040" cy="223090"/>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pic>
          <p:nvPicPr>
            <p:cNvPr id="44" name="Picture 43"/>
            <p:cNvPicPr>
              <a:picLocks noChangeAspect="1"/>
            </p:cNvPicPr>
            <p:nvPr/>
          </p:nvPicPr>
          <p:blipFill>
            <a:blip r:embed="rId4"/>
            <a:stretch>
              <a:fillRect/>
            </a:stretch>
          </p:blipFill>
          <p:spPr>
            <a:xfrm>
              <a:off x="4954242" y="2655106"/>
              <a:ext cx="174299" cy="194805"/>
            </a:xfrm>
            <a:prstGeom prst="rect">
              <a:avLst/>
            </a:prstGeom>
          </p:spPr>
        </p:pic>
      </p:grpSp>
      <p:grpSp>
        <p:nvGrpSpPr>
          <p:cNvPr id="50" name="Group 49"/>
          <p:cNvGrpSpPr/>
          <p:nvPr/>
        </p:nvGrpSpPr>
        <p:grpSpPr>
          <a:xfrm>
            <a:off x="2768738" y="2885743"/>
            <a:ext cx="611341" cy="633984"/>
            <a:chOff x="2792168" y="1918315"/>
            <a:chExt cx="458506" cy="475488"/>
          </a:xfrm>
        </p:grpSpPr>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52" name="Rectangle 51"/>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6375" y="2883851"/>
            <a:ext cx="609600" cy="629265"/>
          </a:xfrm>
          <a:prstGeom prst="rect">
            <a:avLst/>
          </a:prstGeom>
        </p:spPr>
      </p:pic>
      <p:grpSp>
        <p:nvGrpSpPr>
          <p:cNvPr id="8" name="Group 7"/>
          <p:cNvGrpSpPr/>
          <p:nvPr/>
        </p:nvGrpSpPr>
        <p:grpSpPr>
          <a:xfrm>
            <a:off x="5839692" y="2877878"/>
            <a:ext cx="1221884" cy="774765"/>
            <a:chOff x="5095383" y="1912415"/>
            <a:chExt cx="916413" cy="581074"/>
          </a:xfrm>
        </p:grpSpPr>
        <p:sp>
          <p:nvSpPr>
            <p:cNvPr id="36" name="Rectangle 35"/>
            <p:cNvSpPr/>
            <p:nvPr/>
          </p:nvSpPr>
          <p:spPr>
            <a:xfrm>
              <a:off x="5095383" y="2216490"/>
              <a:ext cx="611310" cy="276999"/>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4596" y="1912415"/>
              <a:ext cx="457200" cy="471949"/>
            </a:xfrm>
            <a:prstGeom prst="rect">
              <a:avLst/>
            </a:prstGeom>
          </p:spPr>
        </p:pic>
      </p:grpSp>
    </p:spTree>
    <p:custDataLst>
      <p:tags r:id="rId1"/>
    </p:custDataLst>
    <p:extLst>
      <p:ext uri="{BB962C8B-B14F-4D97-AF65-F5344CB8AC3E}">
        <p14:creationId xmlns:p14="http://schemas.microsoft.com/office/powerpoint/2010/main" val="67989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Load Balancer</a:t>
            </a:r>
          </a:p>
        </p:txBody>
      </p:sp>
      <p:sp>
        <p:nvSpPr>
          <p:cNvPr id="80" name="Rounded Rectangle 79"/>
          <p:cNvSpPr/>
          <p:nvPr/>
        </p:nvSpPr>
        <p:spPr>
          <a:xfrm>
            <a:off x="2338659" y="1750788"/>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2656067" y="3962985"/>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098430" y="3927091"/>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4091197" y="1346864"/>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2494207" y="2249368"/>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2656067" y="2485264"/>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040726" y="2453038"/>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2754589" y="2329950"/>
            <a:ext cx="232399" cy="259740"/>
          </a:xfrm>
          <a:prstGeom prst="rect">
            <a:avLst/>
          </a:prstGeom>
        </p:spPr>
      </p:pic>
      <p:pic>
        <p:nvPicPr>
          <p:cNvPr id="91" name="Picture 90"/>
          <p:cNvPicPr>
            <a:picLocks noChangeAspect="1"/>
          </p:cNvPicPr>
          <p:nvPr/>
        </p:nvPicPr>
        <p:blipFill>
          <a:blip r:embed="rId4"/>
          <a:stretch>
            <a:fillRect/>
          </a:stretch>
        </p:blipFill>
        <p:spPr>
          <a:xfrm>
            <a:off x="2739467" y="3819911"/>
            <a:ext cx="232399" cy="259740"/>
          </a:xfrm>
          <a:prstGeom prst="rect">
            <a:avLst/>
          </a:prstGeom>
        </p:spPr>
      </p:pic>
      <p:pic>
        <p:nvPicPr>
          <p:cNvPr id="92" name="Picture 91"/>
          <p:cNvPicPr>
            <a:picLocks noChangeAspect="1"/>
          </p:cNvPicPr>
          <p:nvPr/>
        </p:nvPicPr>
        <p:blipFill>
          <a:blip r:embed="rId5"/>
          <a:stretch>
            <a:fillRect/>
          </a:stretch>
        </p:blipFill>
        <p:spPr>
          <a:xfrm>
            <a:off x="8886028" y="1941798"/>
            <a:ext cx="777973" cy="511240"/>
          </a:xfrm>
          <a:prstGeom prst="rect">
            <a:avLst/>
          </a:prstGeom>
        </p:spPr>
      </p:pic>
      <p:cxnSp>
        <p:nvCxnSpPr>
          <p:cNvPr id="93" name="Elbow Connector 92"/>
          <p:cNvCxnSpPr>
            <a:stCxn id="92" idx="0"/>
            <a:endCxn id="99" idx="0"/>
          </p:cNvCxnSpPr>
          <p:nvPr/>
        </p:nvCxnSpPr>
        <p:spPr>
          <a:xfrm rot="16200000" flipV="1">
            <a:off x="6996652" y="-336566"/>
            <a:ext cx="557540" cy="3999187"/>
          </a:xfrm>
          <a:prstGeom prst="bentConnector3">
            <a:avLst>
              <a:gd name="adj1" fmla="val 114262"/>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6130" y="1384258"/>
            <a:ext cx="579395" cy="607431"/>
          </a:xfrm>
          <a:prstGeom prst="rect">
            <a:avLst/>
          </a:prstGeom>
        </p:spPr>
      </p:pic>
      <p:sp>
        <p:nvSpPr>
          <p:cNvPr id="108" name="Rectangle 107"/>
          <p:cNvSpPr/>
          <p:nvPr/>
        </p:nvSpPr>
        <p:spPr>
          <a:xfrm>
            <a:off x="3924107" y="3235089"/>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1074" y="1411700"/>
            <a:ext cx="683645" cy="446268"/>
          </a:xfrm>
          <a:prstGeom prst="rect">
            <a:avLst/>
          </a:prstGeom>
        </p:spPr>
      </p:pic>
      <p:sp>
        <p:nvSpPr>
          <p:cNvPr id="3" name="TextBox 2"/>
          <p:cNvSpPr txBox="1"/>
          <p:nvPr/>
        </p:nvSpPr>
        <p:spPr>
          <a:xfrm>
            <a:off x="8458090" y="3065812"/>
            <a:ext cx="2652073" cy="1077218"/>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Load Balancer:</a:t>
            </a:r>
          </a:p>
          <a:p>
            <a:pPr marL="234945" indent="-234945">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Connected to both Public Subnets</a:t>
            </a:r>
          </a:p>
        </p:txBody>
      </p:sp>
      <p:grpSp>
        <p:nvGrpSpPr>
          <p:cNvPr id="28" name="Group 27"/>
          <p:cNvGrpSpPr/>
          <p:nvPr/>
        </p:nvGrpSpPr>
        <p:grpSpPr>
          <a:xfrm>
            <a:off x="1308830" y="3570438"/>
            <a:ext cx="679173" cy="921555"/>
            <a:chOff x="1741082" y="2468001"/>
            <a:chExt cx="509380" cy="691166"/>
          </a:xfrm>
        </p:grpSpPr>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091" y="2468001"/>
              <a:ext cx="495364" cy="513712"/>
            </a:xfrm>
            <a:prstGeom prst="rect">
              <a:avLst/>
            </a:prstGeom>
          </p:spPr>
        </p:pic>
        <p:sp>
          <p:nvSpPr>
            <p:cNvPr id="30" name="TextBox 29"/>
            <p:cNvSpPr txBox="1"/>
            <p:nvPr/>
          </p:nvSpPr>
          <p:spPr>
            <a:xfrm>
              <a:off x="1741082" y="2951418"/>
              <a:ext cx="509380" cy="207749"/>
            </a:xfrm>
            <a:prstGeom prst="rect">
              <a:avLst/>
            </a:prstGeom>
            <a:noFill/>
            <a:ln w="9525">
              <a:noFill/>
              <a:miter lim="800000"/>
              <a:headEnd/>
              <a:tailEnd/>
            </a:ln>
          </p:spPr>
          <p:txBody>
            <a:bodyPr wrap="square">
              <a:spAutoFit/>
            </a:bodyPr>
            <a:lstStyle>
              <a:defPPr>
                <a:defRPr lang="en-US"/>
              </a:defPPr>
              <a:lvl1pPr algn="ctr">
                <a:defRPr sz="900" b="1">
                  <a:latin typeface="+mj-lt"/>
                  <a:ea typeface="Verdana" pitchFamily="34" charset="0"/>
                  <a:cs typeface="Helvetica Neue"/>
                </a:defRPr>
              </a:lvl1p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grpSp>
      <p:sp>
        <p:nvSpPr>
          <p:cNvPr id="31" name="Rounded Rectangle 30"/>
          <p:cNvSpPr/>
          <p:nvPr/>
        </p:nvSpPr>
        <p:spPr>
          <a:xfrm>
            <a:off x="5580517" y="3962985"/>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7"/>
          <p:cNvSpPr txBox="1">
            <a:spLocks noChangeArrowheads="1"/>
          </p:cNvSpPr>
          <p:nvPr/>
        </p:nvSpPr>
        <p:spPr bwMode="auto">
          <a:xfrm>
            <a:off x="6022879" y="3927091"/>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sp>
        <p:nvSpPr>
          <p:cNvPr id="33" name="Rounded Rectangle 32"/>
          <p:cNvSpPr/>
          <p:nvPr/>
        </p:nvSpPr>
        <p:spPr>
          <a:xfrm>
            <a:off x="5580517" y="2485264"/>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7"/>
          <p:cNvSpPr txBox="1">
            <a:spLocks noChangeArrowheads="1"/>
          </p:cNvSpPr>
          <p:nvPr/>
        </p:nvSpPr>
        <p:spPr bwMode="auto">
          <a:xfrm>
            <a:off x="5965175" y="2453038"/>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sp>
        <p:nvSpPr>
          <p:cNvPr id="36" name="Rectangle 35"/>
          <p:cNvSpPr/>
          <p:nvPr/>
        </p:nvSpPr>
        <p:spPr>
          <a:xfrm>
            <a:off x="5844078" y="3235089"/>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grpSp>
        <p:nvGrpSpPr>
          <p:cNvPr id="37" name="Group 36"/>
          <p:cNvGrpSpPr/>
          <p:nvPr/>
        </p:nvGrpSpPr>
        <p:grpSpPr>
          <a:xfrm>
            <a:off x="5410631" y="2249369"/>
            <a:ext cx="2605097" cy="3919917"/>
            <a:chOff x="1730879" y="3627142"/>
            <a:chExt cx="5036813" cy="1628324"/>
          </a:xfrm>
        </p:grpSpPr>
        <p:sp>
          <p:nvSpPr>
            <p:cNvPr id="38" name="Rounded Rectangle 37"/>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grpSp>
        <p:nvGrpSpPr>
          <p:cNvPr id="4" name="Group 3"/>
          <p:cNvGrpSpPr/>
          <p:nvPr/>
        </p:nvGrpSpPr>
        <p:grpSpPr>
          <a:xfrm>
            <a:off x="4701475" y="2743624"/>
            <a:ext cx="1169291" cy="1090525"/>
            <a:chOff x="4238431" y="1847891"/>
            <a:chExt cx="876968" cy="817894"/>
          </a:xfrm>
        </p:grpSpPr>
        <p:sp>
          <p:nvSpPr>
            <p:cNvPr id="43" name="TextBox 42"/>
            <p:cNvSpPr txBox="1"/>
            <p:nvPr/>
          </p:nvSpPr>
          <p:spPr>
            <a:xfrm>
              <a:off x="4238431" y="2391465"/>
              <a:ext cx="876968" cy="274320"/>
            </a:xfrm>
            <a:prstGeom prst="rect">
              <a:avLst/>
            </a:prstGeom>
            <a:solidFill>
              <a:schemeClr val="bg1"/>
            </a:solidFill>
          </p:spPr>
          <p:txBody>
            <a:bodyPr wrap="square" lIns="0" tIns="0" rIns="0" bIns="0" rtlCol="0" anchor="t">
              <a:no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5096" y="1847891"/>
              <a:ext cx="543639" cy="564959"/>
            </a:xfrm>
            <a:prstGeom prst="rect">
              <a:avLst/>
            </a:prstGeom>
          </p:spPr>
        </p:pic>
      </p:grpSp>
      <p:pic>
        <p:nvPicPr>
          <p:cNvPr id="45" name="Picture 44"/>
          <p:cNvPicPr>
            <a:picLocks noChangeAspect="1"/>
          </p:cNvPicPr>
          <p:nvPr/>
        </p:nvPicPr>
        <p:blipFill>
          <a:blip r:embed="rId4"/>
          <a:stretch>
            <a:fillRect/>
          </a:stretch>
        </p:blipFill>
        <p:spPr>
          <a:xfrm>
            <a:off x="5671013" y="2329950"/>
            <a:ext cx="232399" cy="259740"/>
          </a:xfrm>
          <a:prstGeom prst="rect">
            <a:avLst/>
          </a:prstGeom>
        </p:spPr>
      </p:pic>
      <p:pic>
        <p:nvPicPr>
          <p:cNvPr id="46" name="Picture 45"/>
          <p:cNvPicPr>
            <a:picLocks noChangeAspect="1"/>
          </p:cNvPicPr>
          <p:nvPr/>
        </p:nvPicPr>
        <p:blipFill>
          <a:blip r:embed="rId4"/>
          <a:stretch>
            <a:fillRect/>
          </a:stretch>
        </p:blipFill>
        <p:spPr>
          <a:xfrm>
            <a:off x="5655891" y="3819911"/>
            <a:ext cx="232399" cy="259740"/>
          </a:xfrm>
          <a:prstGeom prst="rect">
            <a:avLst/>
          </a:prstGeom>
        </p:spPr>
      </p:pic>
      <p:grpSp>
        <p:nvGrpSpPr>
          <p:cNvPr id="50" name="Group 49"/>
          <p:cNvGrpSpPr/>
          <p:nvPr/>
        </p:nvGrpSpPr>
        <p:grpSpPr>
          <a:xfrm>
            <a:off x="2773125" y="2837522"/>
            <a:ext cx="611341" cy="633984"/>
            <a:chOff x="2792168" y="1918315"/>
            <a:chExt cx="458506" cy="475488"/>
          </a:xfrm>
        </p:grpSpPr>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52" name="Rectangle 51"/>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0762" y="2835630"/>
            <a:ext cx="609600" cy="629265"/>
          </a:xfrm>
          <a:prstGeom prst="rect">
            <a:avLst/>
          </a:prstGeom>
        </p:spPr>
      </p:pic>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6362" y="2829657"/>
            <a:ext cx="609600" cy="629265"/>
          </a:xfrm>
          <a:prstGeom prst="rect">
            <a:avLst/>
          </a:prstGeom>
        </p:spPr>
      </p:pic>
      <p:graphicFrame>
        <p:nvGraphicFramePr>
          <p:cNvPr id="55" name="Table 54"/>
          <p:cNvGraphicFramePr>
            <a:graphicFrameLocks noGrp="1"/>
          </p:cNvGraphicFramePr>
          <p:nvPr>
            <p:extLst>
              <p:ext uri="{D42A27DB-BD31-4B8C-83A1-F6EECF244321}">
                <p14:modId xmlns:p14="http://schemas.microsoft.com/office/powerpoint/2010/main" val="603969068"/>
              </p:ext>
            </p:extLst>
          </p:nvPr>
        </p:nvGraphicFramePr>
        <p:xfrm>
          <a:off x="8749349" y="4598018"/>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Private Route Table 2</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NAT-2</a:t>
                      </a:r>
                    </a:p>
                  </a:txBody>
                  <a:tcPr anchor="ctr">
                    <a:solidFill>
                      <a:schemeClr val="bg1"/>
                    </a:solidFill>
                  </a:tcPr>
                </a:tc>
                <a:extLst>
                  <a:ext uri="{0D108BD9-81ED-4DB2-BD59-A6C34878D82A}">
                    <a16:rowId xmlns:a16="http://schemas.microsoft.com/office/drawing/2014/main" val="10003"/>
                  </a:ext>
                </a:extLst>
              </a:tr>
            </a:tbl>
          </a:graphicData>
        </a:graphic>
      </p:graphicFrame>
      <p:cxnSp>
        <p:nvCxnSpPr>
          <p:cNvPr id="56" name="Straight Connector 55"/>
          <p:cNvCxnSpPr/>
          <p:nvPr/>
        </p:nvCxnSpPr>
        <p:spPr>
          <a:xfrm flipH="1" flipV="1">
            <a:off x="7692791" y="4227562"/>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94160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Scaling Group</a:t>
            </a:r>
          </a:p>
        </p:txBody>
      </p:sp>
      <p:sp>
        <p:nvSpPr>
          <p:cNvPr id="80" name="Rounded Rectangle 79"/>
          <p:cNvSpPr/>
          <p:nvPr/>
        </p:nvSpPr>
        <p:spPr>
          <a:xfrm>
            <a:off x="2880922" y="1779130"/>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3198330" y="3991327"/>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640693" y="3955433"/>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4633460" y="1375206"/>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3036470" y="2277710"/>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3198330" y="2513606"/>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582989" y="2481380"/>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3296852" y="2358292"/>
            <a:ext cx="232399" cy="259740"/>
          </a:xfrm>
          <a:prstGeom prst="rect">
            <a:avLst/>
          </a:prstGeom>
        </p:spPr>
      </p:pic>
      <p:pic>
        <p:nvPicPr>
          <p:cNvPr id="91" name="Picture 90"/>
          <p:cNvPicPr>
            <a:picLocks noChangeAspect="1"/>
          </p:cNvPicPr>
          <p:nvPr/>
        </p:nvPicPr>
        <p:blipFill>
          <a:blip r:embed="rId4"/>
          <a:stretch>
            <a:fillRect/>
          </a:stretch>
        </p:blipFill>
        <p:spPr>
          <a:xfrm>
            <a:off x="3281730" y="3848253"/>
            <a:ext cx="232399" cy="259740"/>
          </a:xfrm>
          <a:prstGeom prst="rect">
            <a:avLst/>
          </a:prstGeom>
        </p:spPr>
      </p:pic>
      <p:pic>
        <p:nvPicPr>
          <p:cNvPr id="92" name="Picture 91"/>
          <p:cNvPicPr>
            <a:picLocks noChangeAspect="1"/>
          </p:cNvPicPr>
          <p:nvPr/>
        </p:nvPicPr>
        <p:blipFill>
          <a:blip r:embed="rId5"/>
          <a:stretch>
            <a:fillRect/>
          </a:stretch>
        </p:blipFill>
        <p:spPr>
          <a:xfrm>
            <a:off x="9588376" y="1888315"/>
            <a:ext cx="777973" cy="511240"/>
          </a:xfrm>
          <a:prstGeom prst="rect">
            <a:avLst/>
          </a:prstGeom>
        </p:spPr>
      </p:pic>
      <p:cxnSp>
        <p:nvCxnSpPr>
          <p:cNvPr id="93" name="Elbow Connector 92"/>
          <p:cNvCxnSpPr>
            <a:stCxn id="92" idx="0"/>
            <a:endCxn id="99" idx="0"/>
          </p:cNvCxnSpPr>
          <p:nvPr/>
        </p:nvCxnSpPr>
        <p:spPr>
          <a:xfrm rot="16200000" flipV="1">
            <a:off x="7659870" y="-429178"/>
            <a:ext cx="475715" cy="4159272"/>
          </a:xfrm>
          <a:prstGeom prst="bentConnector3">
            <a:avLst>
              <a:gd name="adj1" fmla="val 131339"/>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8393" y="1412600"/>
            <a:ext cx="579395" cy="607431"/>
          </a:xfrm>
          <a:prstGeom prst="rect">
            <a:avLst/>
          </a:prstGeom>
        </p:spPr>
      </p:pic>
      <p:sp>
        <p:nvSpPr>
          <p:cNvPr id="108" name="Rectangle 107"/>
          <p:cNvSpPr/>
          <p:nvPr/>
        </p:nvSpPr>
        <p:spPr>
          <a:xfrm>
            <a:off x="4466370" y="3263431"/>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337" y="1440042"/>
            <a:ext cx="683645" cy="446268"/>
          </a:xfrm>
          <a:prstGeom prst="rect">
            <a:avLst/>
          </a:prstGeom>
        </p:spPr>
      </p:pic>
      <p:grpSp>
        <p:nvGrpSpPr>
          <p:cNvPr id="28" name="Group 27"/>
          <p:cNvGrpSpPr/>
          <p:nvPr/>
        </p:nvGrpSpPr>
        <p:grpSpPr>
          <a:xfrm>
            <a:off x="1851093" y="3598780"/>
            <a:ext cx="679173" cy="921555"/>
            <a:chOff x="1741082" y="2468001"/>
            <a:chExt cx="509380" cy="691166"/>
          </a:xfrm>
        </p:grpSpPr>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8091" y="2468001"/>
              <a:ext cx="495364" cy="513712"/>
            </a:xfrm>
            <a:prstGeom prst="rect">
              <a:avLst/>
            </a:prstGeom>
          </p:spPr>
        </p:pic>
        <p:sp>
          <p:nvSpPr>
            <p:cNvPr id="30" name="TextBox 29"/>
            <p:cNvSpPr txBox="1"/>
            <p:nvPr/>
          </p:nvSpPr>
          <p:spPr>
            <a:xfrm>
              <a:off x="1741082" y="2951418"/>
              <a:ext cx="509380" cy="207749"/>
            </a:xfrm>
            <a:prstGeom prst="rect">
              <a:avLst/>
            </a:prstGeom>
            <a:noFill/>
            <a:ln w="9525">
              <a:noFill/>
              <a:miter lim="800000"/>
              <a:headEnd/>
              <a:tailEnd/>
            </a:ln>
          </p:spPr>
          <p:txBody>
            <a:bodyPr wrap="square">
              <a:spAutoFit/>
            </a:bodyPr>
            <a:lstStyle>
              <a:defPPr>
                <a:defRPr lang="en-US"/>
              </a:defPPr>
              <a:lvl1pPr algn="ctr">
                <a:defRPr sz="900" b="1">
                  <a:latin typeface="+mj-lt"/>
                  <a:ea typeface="Verdana" pitchFamily="34" charset="0"/>
                  <a:cs typeface="Helvetica Neue"/>
                </a:defRPr>
              </a:lvl1p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grpSp>
      <p:sp>
        <p:nvSpPr>
          <p:cNvPr id="31" name="Rounded Rectangle 30"/>
          <p:cNvSpPr/>
          <p:nvPr/>
        </p:nvSpPr>
        <p:spPr>
          <a:xfrm>
            <a:off x="6122780" y="3991327"/>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7"/>
          <p:cNvSpPr txBox="1">
            <a:spLocks noChangeArrowheads="1"/>
          </p:cNvSpPr>
          <p:nvPr/>
        </p:nvSpPr>
        <p:spPr bwMode="auto">
          <a:xfrm>
            <a:off x="6565142" y="3955433"/>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sp>
        <p:nvSpPr>
          <p:cNvPr id="33" name="Rounded Rectangle 32"/>
          <p:cNvSpPr/>
          <p:nvPr/>
        </p:nvSpPr>
        <p:spPr>
          <a:xfrm>
            <a:off x="6122780" y="2513606"/>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7"/>
          <p:cNvSpPr txBox="1">
            <a:spLocks noChangeArrowheads="1"/>
          </p:cNvSpPr>
          <p:nvPr/>
        </p:nvSpPr>
        <p:spPr bwMode="auto">
          <a:xfrm>
            <a:off x="6507438" y="2481380"/>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sp>
        <p:nvSpPr>
          <p:cNvPr id="36" name="Rectangle 35"/>
          <p:cNvSpPr/>
          <p:nvPr/>
        </p:nvSpPr>
        <p:spPr>
          <a:xfrm>
            <a:off x="6386341" y="3263431"/>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grpSp>
        <p:nvGrpSpPr>
          <p:cNvPr id="37" name="Group 36"/>
          <p:cNvGrpSpPr/>
          <p:nvPr/>
        </p:nvGrpSpPr>
        <p:grpSpPr>
          <a:xfrm>
            <a:off x="5952894" y="2277711"/>
            <a:ext cx="2605097" cy="3919917"/>
            <a:chOff x="1730879" y="3627142"/>
            <a:chExt cx="5036813" cy="1628324"/>
          </a:xfrm>
        </p:grpSpPr>
        <p:sp>
          <p:nvSpPr>
            <p:cNvPr id="38" name="Rounded Rectangle 37"/>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43" name="TextBox 42"/>
          <p:cNvSpPr txBox="1"/>
          <p:nvPr/>
        </p:nvSpPr>
        <p:spPr>
          <a:xfrm>
            <a:off x="5243738" y="3496731"/>
            <a:ext cx="1169291" cy="365760"/>
          </a:xfrm>
          <a:prstGeom prst="rect">
            <a:avLst/>
          </a:prstGeom>
          <a:solidFill>
            <a:schemeClr val="bg1"/>
          </a:solidFill>
        </p:spPr>
        <p:txBody>
          <a:bodyPr wrap="square" lIns="0" tIns="0" rIns="0" bIns="0" rtlCol="0" anchor="t">
            <a:no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5959" y="2771966"/>
            <a:ext cx="724852" cy="753279"/>
          </a:xfrm>
          <a:prstGeom prst="rect">
            <a:avLst/>
          </a:prstGeom>
        </p:spPr>
      </p:pic>
      <p:grpSp>
        <p:nvGrpSpPr>
          <p:cNvPr id="4" name="Group 3"/>
          <p:cNvGrpSpPr/>
          <p:nvPr/>
        </p:nvGrpSpPr>
        <p:grpSpPr>
          <a:xfrm>
            <a:off x="3292564" y="4366581"/>
            <a:ext cx="5058355" cy="1143795"/>
            <a:chOff x="2775050" y="3043852"/>
            <a:chExt cx="3793766" cy="857846"/>
          </a:xfrm>
        </p:grpSpPr>
        <p:sp>
          <p:nvSpPr>
            <p:cNvPr id="53" name="TextBox 31"/>
            <p:cNvSpPr txBox="1">
              <a:spLocks noChangeArrowheads="1"/>
            </p:cNvSpPr>
            <p:nvPr/>
          </p:nvSpPr>
          <p:spPr bwMode="auto">
            <a:xfrm>
              <a:off x="3859858" y="3675627"/>
              <a:ext cx="1555750" cy="20774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54" name="Rounded Rectangle 53"/>
            <p:cNvSpPr/>
            <p:nvPr/>
          </p:nvSpPr>
          <p:spPr>
            <a:xfrm>
              <a:off x="2775050" y="3043852"/>
              <a:ext cx="3793766" cy="857846"/>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55" name="Picture 54"/>
          <p:cNvPicPr>
            <a:picLocks noChangeAspect="1"/>
          </p:cNvPicPr>
          <p:nvPr/>
        </p:nvPicPr>
        <p:blipFill>
          <a:blip r:embed="rId4"/>
          <a:stretch>
            <a:fillRect/>
          </a:stretch>
        </p:blipFill>
        <p:spPr>
          <a:xfrm>
            <a:off x="6213276" y="2358292"/>
            <a:ext cx="232399" cy="259740"/>
          </a:xfrm>
          <a:prstGeom prst="rect">
            <a:avLst/>
          </a:prstGeom>
        </p:spPr>
      </p:pic>
      <p:pic>
        <p:nvPicPr>
          <p:cNvPr id="56" name="Picture 55"/>
          <p:cNvPicPr>
            <a:picLocks noChangeAspect="1"/>
          </p:cNvPicPr>
          <p:nvPr/>
        </p:nvPicPr>
        <p:blipFill>
          <a:blip r:embed="rId4"/>
          <a:stretch>
            <a:fillRect/>
          </a:stretch>
        </p:blipFill>
        <p:spPr>
          <a:xfrm>
            <a:off x="6198154" y="3848253"/>
            <a:ext cx="232399" cy="259740"/>
          </a:xfrm>
          <a:prstGeom prst="rect">
            <a:avLst/>
          </a:prstGeom>
        </p:spPr>
      </p:pic>
      <p:cxnSp>
        <p:nvCxnSpPr>
          <p:cNvPr id="57" name="Straight Connector 56"/>
          <p:cNvCxnSpPr/>
          <p:nvPr/>
        </p:nvCxnSpPr>
        <p:spPr>
          <a:xfrm flipH="1" flipV="1">
            <a:off x="2427642" y="4213630"/>
            <a:ext cx="914619" cy="304805"/>
          </a:xfrm>
          <a:prstGeom prst="line">
            <a:avLst/>
          </a:prstGeom>
          <a:ln w="28575">
            <a:solidFill>
              <a:srgbClr val="00B050"/>
            </a:solidFill>
            <a:headEnd type="triangle"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3315388" y="2865864"/>
            <a:ext cx="611341" cy="633984"/>
            <a:chOff x="2792168" y="1918315"/>
            <a:chExt cx="458506" cy="475488"/>
          </a:xfrm>
        </p:grpSpPr>
        <p:pic>
          <p:nvPicPr>
            <p:cNvPr id="61" name="Picture 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62" name="Rectangle 61"/>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grpSp>
        <p:nvGrpSpPr>
          <p:cNvPr id="63" name="Group 62"/>
          <p:cNvGrpSpPr/>
          <p:nvPr/>
        </p:nvGrpSpPr>
        <p:grpSpPr>
          <a:xfrm>
            <a:off x="4061051" y="4589234"/>
            <a:ext cx="611341" cy="633984"/>
            <a:chOff x="2792168" y="1918315"/>
            <a:chExt cx="458506" cy="475488"/>
          </a:xfrm>
        </p:grpSpPr>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65" name="Rectangle 64"/>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grpSp>
        <p:nvGrpSpPr>
          <p:cNvPr id="69" name="Group 68"/>
          <p:cNvGrpSpPr/>
          <p:nvPr/>
        </p:nvGrpSpPr>
        <p:grpSpPr>
          <a:xfrm>
            <a:off x="6976792" y="4589234"/>
            <a:ext cx="611341" cy="633984"/>
            <a:chOff x="2792168" y="1918315"/>
            <a:chExt cx="458506" cy="475488"/>
          </a:xfrm>
        </p:grpSpPr>
        <p:pic>
          <p:nvPicPr>
            <p:cNvPr id="70" name="Picture 6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71" name="Rectangle 70"/>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63025" y="2863972"/>
            <a:ext cx="609600" cy="629265"/>
          </a:xfrm>
          <a:prstGeom prst="rect">
            <a:avLst/>
          </a:prstGeom>
        </p:spPr>
      </p:pic>
      <p:pic>
        <p:nvPicPr>
          <p:cNvPr id="73" name="Picture 7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98625" y="2857999"/>
            <a:ext cx="609600" cy="629265"/>
          </a:xfrm>
          <a:prstGeom prst="rect">
            <a:avLst/>
          </a:prstGeom>
        </p:spPr>
      </p:pic>
      <p:sp>
        <p:nvSpPr>
          <p:cNvPr id="58" name="TextBox 57"/>
          <p:cNvSpPr txBox="1"/>
          <p:nvPr/>
        </p:nvSpPr>
        <p:spPr>
          <a:xfrm>
            <a:off x="8946227" y="3317162"/>
            <a:ext cx="2652073" cy="1384995"/>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Auto Scaling</a:t>
            </a:r>
          </a:p>
          <a:p>
            <a:pPr marL="234945" indent="-234945">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Uses AMI</a:t>
            </a:r>
          </a:p>
          <a:p>
            <a:pPr marL="234945" indent="-234945">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Across both</a:t>
            </a:r>
          </a:p>
          <a:p>
            <a:pPr marL="234945" indent="-234945">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Private Subnets</a:t>
            </a:r>
          </a:p>
        </p:txBody>
      </p:sp>
    </p:spTree>
    <p:custDataLst>
      <p:tags r:id="rId1"/>
    </p:custDataLst>
    <p:extLst>
      <p:ext uri="{BB962C8B-B14F-4D97-AF65-F5344CB8AC3E}">
        <p14:creationId xmlns:p14="http://schemas.microsoft.com/office/powerpoint/2010/main" val="4235733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Incoming Request</a:t>
            </a:r>
          </a:p>
        </p:txBody>
      </p:sp>
      <p:sp>
        <p:nvSpPr>
          <p:cNvPr id="80" name="Rounded Rectangle 79"/>
          <p:cNvSpPr/>
          <p:nvPr/>
        </p:nvSpPr>
        <p:spPr>
          <a:xfrm>
            <a:off x="2364085" y="1729433"/>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2681493" y="3941630"/>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123856" y="3905736"/>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4116623" y="1325509"/>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2519633" y="2228013"/>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2681493" y="2463909"/>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066152" y="2431683"/>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2780015" y="2308595"/>
            <a:ext cx="232399" cy="259740"/>
          </a:xfrm>
          <a:prstGeom prst="rect">
            <a:avLst/>
          </a:prstGeom>
        </p:spPr>
      </p:pic>
      <p:pic>
        <p:nvPicPr>
          <p:cNvPr id="91" name="Picture 90"/>
          <p:cNvPicPr>
            <a:picLocks noChangeAspect="1"/>
          </p:cNvPicPr>
          <p:nvPr/>
        </p:nvPicPr>
        <p:blipFill>
          <a:blip r:embed="rId4"/>
          <a:stretch>
            <a:fillRect/>
          </a:stretch>
        </p:blipFill>
        <p:spPr>
          <a:xfrm>
            <a:off x="2764893" y="3798556"/>
            <a:ext cx="232399" cy="259740"/>
          </a:xfrm>
          <a:prstGeom prst="rect">
            <a:avLst/>
          </a:prstGeom>
        </p:spPr>
      </p:pic>
      <p:pic>
        <p:nvPicPr>
          <p:cNvPr id="92" name="Picture 91"/>
          <p:cNvPicPr>
            <a:picLocks noChangeAspect="1"/>
          </p:cNvPicPr>
          <p:nvPr/>
        </p:nvPicPr>
        <p:blipFill>
          <a:blip r:embed="rId5"/>
          <a:stretch>
            <a:fillRect/>
          </a:stretch>
        </p:blipFill>
        <p:spPr>
          <a:xfrm>
            <a:off x="9530073" y="1941233"/>
            <a:ext cx="777973" cy="511240"/>
          </a:xfrm>
          <a:prstGeom prst="rect">
            <a:avLst/>
          </a:prstGeom>
        </p:spPr>
      </p:pic>
      <p:cxnSp>
        <p:nvCxnSpPr>
          <p:cNvPr id="93" name="Elbow Connector 92"/>
          <p:cNvCxnSpPr>
            <a:stCxn id="92" idx="0"/>
            <a:endCxn id="99" idx="0"/>
          </p:cNvCxnSpPr>
          <p:nvPr/>
        </p:nvCxnSpPr>
        <p:spPr>
          <a:xfrm rot="16200000" flipV="1">
            <a:off x="7320992" y="-656835"/>
            <a:ext cx="578330" cy="4617806"/>
          </a:xfrm>
          <a:prstGeom prst="bentConnector3">
            <a:avLst>
              <a:gd name="adj1" fmla="val 118905"/>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556" y="1362903"/>
            <a:ext cx="579395" cy="607431"/>
          </a:xfrm>
          <a:prstGeom prst="rect">
            <a:avLst/>
          </a:prstGeom>
        </p:spPr>
      </p:pic>
      <p:sp>
        <p:nvSpPr>
          <p:cNvPr id="108" name="Rectangle 107"/>
          <p:cNvSpPr/>
          <p:nvPr/>
        </p:nvSpPr>
        <p:spPr>
          <a:xfrm>
            <a:off x="3949533" y="3213734"/>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6500" y="1390345"/>
            <a:ext cx="683645" cy="446268"/>
          </a:xfrm>
          <a:prstGeom prst="rect">
            <a:avLst/>
          </a:prstGeom>
        </p:spPr>
      </p:pic>
      <p:sp>
        <p:nvSpPr>
          <p:cNvPr id="56" name="Rounded Rectangle 55"/>
          <p:cNvSpPr/>
          <p:nvPr/>
        </p:nvSpPr>
        <p:spPr>
          <a:xfrm>
            <a:off x="5605943" y="3941630"/>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37"/>
          <p:cNvSpPr txBox="1">
            <a:spLocks noChangeArrowheads="1"/>
          </p:cNvSpPr>
          <p:nvPr/>
        </p:nvSpPr>
        <p:spPr bwMode="auto">
          <a:xfrm>
            <a:off x="6048305" y="3905736"/>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grpSp>
        <p:nvGrpSpPr>
          <p:cNvPr id="58" name="Group 57"/>
          <p:cNvGrpSpPr/>
          <p:nvPr/>
        </p:nvGrpSpPr>
        <p:grpSpPr>
          <a:xfrm>
            <a:off x="5436057" y="2228014"/>
            <a:ext cx="2605097" cy="3919917"/>
            <a:chOff x="1730879" y="3627142"/>
            <a:chExt cx="5036813" cy="1628324"/>
          </a:xfrm>
        </p:grpSpPr>
        <p:sp>
          <p:nvSpPr>
            <p:cNvPr id="59" name="Rounded Rectangle 58"/>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1" name="Rounded Rectangle 60"/>
          <p:cNvSpPr/>
          <p:nvPr/>
        </p:nvSpPr>
        <p:spPr>
          <a:xfrm>
            <a:off x="5605943" y="2463909"/>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7"/>
          <p:cNvSpPr txBox="1">
            <a:spLocks noChangeArrowheads="1"/>
          </p:cNvSpPr>
          <p:nvPr/>
        </p:nvSpPr>
        <p:spPr bwMode="auto">
          <a:xfrm>
            <a:off x="5990601" y="2431683"/>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pic>
        <p:nvPicPr>
          <p:cNvPr id="63" name="Picture 62"/>
          <p:cNvPicPr>
            <a:picLocks noChangeAspect="1"/>
          </p:cNvPicPr>
          <p:nvPr/>
        </p:nvPicPr>
        <p:blipFill>
          <a:blip r:embed="rId4"/>
          <a:stretch>
            <a:fillRect/>
          </a:stretch>
        </p:blipFill>
        <p:spPr>
          <a:xfrm>
            <a:off x="5696439" y="2308595"/>
            <a:ext cx="232399" cy="259740"/>
          </a:xfrm>
          <a:prstGeom prst="rect">
            <a:avLst/>
          </a:prstGeom>
        </p:spPr>
      </p:pic>
      <p:sp>
        <p:nvSpPr>
          <p:cNvPr id="67" name="Rectangle 66"/>
          <p:cNvSpPr/>
          <p:nvPr/>
        </p:nvSpPr>
        <p:spPr>
          <a:xfrm>
            <a:off x="5869504" y="3213734"/>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sp>
        <p:nvSpPr>
          <p:cNvPr id="73" name="Rounded Rectangle 72"/>
          <p:cNvSpPr/>
          <p:nvPr/>
        </p:nvSpPr>
        <p:spPr>
          <a:xfrm>
            <a:off x="2775727" y="4316883"/>
            <a:ext cx="5058355" cy="1143795"/>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4222138" y="5159251"/>
            <a:ext cx="2074333"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76" name="TextBox 75"/>
          <p:cNvSpPr txBox="1"/>
          <p:nvPr/>
        </p:nvSpPr>
        <p:spPr>
          <a:xfrm>
            <a:off x="4726901" y="3447034"/>
            <a:ext cx="1169291" cy="365760"/>
          </a:xfrm>
          <a:prstGeom prst="rect">
            <a:avLst/>
          </a:prstGeom>
          <a:solidFill>
            <a:schemeClr val="bg1"/>
          </a:solidFill>
        </p:spPr>
        <p:txBody>
          <a:bodyPr wrap="square" lIns="0" tIns="0" rIns="0" bIns="0" rtlCol="0" anchor="t">
            <a:no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9122" y="2722269"/>
            <a:ext cx="724852" cy="753279"/>
          </a:xfrm>
          <a:prstGeom prst="rect">
            <a:avLst/>
          </a:prstGeom>
        </p:spPr>
      </p:pic>
      <p:cxnSp>
        <p:nvCxnSpPr>
          <p:cNvPr id="94" name="Straight Arrow Connector 93"/>
          <p:cNvCxnSpPr>
            <a:stCxn id="99" idx="2"/>
            <a:endCxn id="77" idx="0"/>
          </p:cNvCxnSpPr>
          <p:nvPr/>
        </p:nvCxnSpPr>
        <p:spPr>
          <a:xfrm>
            <a:off x="5301254" y="1970333"/>
            <a:ext cx="10295" cy="75193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4178702" y="3853169"/>
            <a:ext cx="1143785" cy="992957"/>
          </a:xfrm>
          <a:custGeom>
            <a:avLst/>
            <a:gdLst>
              <a:gd name="connsiteX0" fmla="*/ 829559 w 829559"/>
              <a:gd name="connsiteY0" fmla="*/ 0 h 773047"/>
              <a:gd name="connsiteX1" fmla="*/ 499621 w 829559"/>
              <a:gd name="connsiteY1" fmla="*/ 650449 h 773047"/>
              <a:gd name="connsiteX2" fmla="*/ 0 w 829559"/>
              <a:gd name="connsiteY2" fmla="*/ 772998 h 773047"/>
              <a:gd name="connsiteX0" fmla="*/ 829559 w 829559"/>
              <a:gd name="connsiteY0" fmla="*/ 0 h 772998"/>
              <a:gd name="connsiteX1" fmla="*/ 499621 w 829559"/>
              <a:gd name="connsiteY1" fmla="*/ 471340 h 772998"/>
              <a:gd name="connsiteX2" fmla="*/ 0 w 829559"/>
              <a:gd name="connsiteY2" fmla="*/ 772998 h 772998"/>
            </a:gdLst>
            <a:ahLst/>
            <a:cxnLst>
              <a:cxn ang="0">
                <a:pos x="connsiteX0" y="connsiteY0"/>
              </a:cxn>
              <a:cxn ang="0">
                <a:pos x="connsiteX1" y="connsiteY1"/>
              </a:cxn>
              <a:cxn ang="0">
                <a:pos x="connsiteX2" y="connsiteY2"/>
              </a:cxn>
            </a:cxnLst>
            <a:rect l="l" t="t" r="r" b="b"/>
            <a:pathLst>
              <a:path w="829559" h="772998">
                <a:moveTo>
                  <a:pt x="829559" y="0"/>
                </a:moveTo>
                <a:cubicBezTo>
                  <a:pt x="733720" y="260808"/>
                  <a:pt x="637881" y="342507"/>
                  <a:pt x="499621" y="471340"/>
                </a:cubicBezTo>
                <a:cubicBezTo>
                  <a:pt x="361361" y="600173"/>
                  <a:pt x="0" y="772998"/>
                  <a:pt x="0" y="772998"/>
                </a:cubicBezTo>
              </a:path>
            </a:pathLst>
          </a:cu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115"/>
          <p:cNvSpPr/>
          <p:nvPr/>
        </p:nvSpPr>
        <p:spPr>
          <a:xfrm flipH="1">
            <a:off x="5323540" y="3853169"/>
            <a:ext cx="1143785" cy="992957"/>
          </a:xfrm>
          <a:custGeom>
            <a:avLst/>
            <a:gdLst>
              <a:gd name="connsiteX0" fmla="*/ 829559 w 829559"/>
              <a:gd name="connsiteY0" fmla="*/ 0 h 773047"/>
              <a:gd name="connsiteX1" fmla="*/ 499621 w 829559"/>
              <a:gd name="connsiteY1" fmla="*/ 650449 h 773047"/>
              <a:gd name="connsiteX2" fmla="*/ 0 w 829559"/>
              <a:gd name="connsiteY2" fmla="*/ 772998 h 773047"/>
              <a:gd name="connsiteX0" fmla="*/ 829559 w 829559"/>
              <a:gd name="connsiteY0" fmla="*/ 0 h 772998"/>
              <a:gd name="connsiteX1" fmla="*/ 499621 w 829559"/>
              <a:gd name="connsiteY1" fmla="*/ 471340 h 772998"/>
              <a:gd name="connsiteX2" fmla="*/ 0 w 829559"/>
              <a:gd name="connsiteY2" fmla="*/ 772998 h 772998"/>
            </a:gdLst>
            <a:ahLst/>
            <a:cxnLst>
              <a:cxn ang="0">
                <a:pos x="connsiteX0" y="connsiteY0"/>
              </a:cxn>
              <a:cxn ang="0">
                <a:pos x="connsiteX1" y="connsiteY1"/>
              </a:cxn>
              <a:cxn ang="0">
                <a:pos x="connsiteX2" y="connsiteY2"/>
              </a:cxn>
            </a:cxnLst>
            <a:rect l="l" t="t" r="r" b="b"/>
            <a:pathLst>
              <a:path w="829559" h="772998">
                <a:moveTo>
                  <a:pt x="829559" y="0"/>
                </a:moveTo>
                <a:cubicBezTo>
                  <a:pt x="733720" y="260808"/>
                  <a:pt x="637881" y="342507"/>
                  <a:pt x="499621" y="471340"/>
                </a:cubicBezTo>
                <a:cubicBezTo>
                  <a:pt x="361361" y="600173"/>
                  <a:pt x="0" y="772998"/>
                  <a:pt x="0" y="772998"/>
                </a:cubicBezTo>
              </a:path>
            </a:pathLst>
          </a:cu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TextBox 71"/>
          <p:cNvSpPr txBox="1"/>
          <p:nvPr/>
        </p:nvSpPr>
        <p:spPr>
          <a:xfrm>
            <a:off x="8553268" y="3049028"/>
            <a:ext cx="2652073" cy="2215991"/>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Incoming Request:</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Comes into Load Balancer</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Distributed amongst instances</a:t>
            </a:r>
          </a:p>
        </p:txBody>
      </p:sp>
      <p:grpSp>
        <p:nvGrpSpPr>
          <p:cNvPr id="97" name="Group 96"/>
          <p:cNvGrpSpPr/>
          <p:nvPr/>
        </p:nvGrpSpPr>
        <p:grpSpPr>
          <a:xfrm>
            <a:off x="2798551" y="2816167"/>
            <a:ext cx="611341" cy="633984"/>
            <a:chOff x="2792168" y="1918315"/>
            <a:chExt cx="458506" cy="475488"/>
          </a:xfrm>
        </p:grpSpPr>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104" name="Rectangle 103"/>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ConfigServer</a:t>
              </a:r>
            </a:p>
          </p:txBody>
        </p:sp>
      </p:grpSp>
      <p:grpSp>
        <p:nvGrpSpPr>
          <p:cNvPr id="105" name="Group 104"/>
          <p:cNvGrpSpPr/>
          <p:nvPr/>
        </p:nvGrpSpPr>
        <p:grpSpPr>
          <a:xfrm>
            <a:off x="3544214" y="4539537"/>
            <a:ext cx="611341" cy="633984"/>
            <a:chOff x="2792168" y="1918315"/>
            <a:chExt cx="458506" cy="475488"/>
          </a:xfrm>
        </p:grpSpPr>
        <p:pic>
          <p:nvPicPr>
            <p:cNvPr id="106" name="Picture 10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107" name="Rectangle 106"/>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grpSp>
        <p:nvGrpSpPr>
          <p:cNvPr id="111" name="Group 110"/>
          <p:cNvGrpSpPr/>
          <p:nvPr/>
        </p:nvGrpSpPr>
        <p:grpSpPr>
          <a:xfrm>
            <a:off x="6459955" y="4539537"/>
            <a:ext cx="611341" cy="633984"/>
            <a:chOff x="2792168" y="1918315"/>
            <a:chExt cx="458506" cy="475488"/>
          </a:xfrm>
        </p:grpSpPr>
        <p:pic>
          <p:nvPicPr>
            <p:cNvPr id="112" name="Picture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114" name="Rectangle 113"/>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pic>
        <p:nvPicPr>
          <p:cNvPr id="117" name="Picture 1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6188" y="2814275"/>
            <a:ext cx="609600" cy="629265"/>
          </a:xfrm>
          <a:prstGeom prst="rect">
            <a:avLst/>
          </a:prstGeom>
        </p:spPr>
      </p:pic>
      <p:pic>
        <p:nvPicPr>
          <p:cNvPr id="120" name="Picture 1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1788" y="2808302"/>
            <a:ext cx="609600" cy="629265"/>
          </a:xfrm>
          <a:prstGeom prst="rect">
            <a:avLst/>
          </a:prstGeom>
        </p:spPr>
      </p:pic>
      <p:pic>
        <p:nvPicPr>
          <p:cNvPr id="125" name="Picture 124"/>
          <p:cNvPicPr>
            <a:picLocks noChangeAspect="1"/>
          </p:cNvPicPr>
          <p:nvPr/>
        </p:nvPicPr>
        <p:blipFill>
          <a:blip r:embed="rId4"/>
          <a:stretch>
            <a:fillRect/>
          </a:stretch>
        </p:blipFill>
        <p:spPr>
          <a:xfrm>
            <a:off x="5681317" y="3798556"/>
            <a:ext cx="232399" cy="259740"/>
          </a:xfrm>
          <a:prstGeom prst="rect">
            <a:avLst/>
          </a:prstGeom>
        </p:spPr>
      </p:pic>
    </p:spTree>
    <p:custDataLst>
      <p:tags r:id="rId1"/>
    </p:custDataLst>
    <p:extLst>
      <p:ext uri="{BB962C8B-B14F-4D97-AF65-F5344CB8AC3E}">
        <p14:creationId xmlns:p14="http://schemas.microsoft.com/office/powerpoint/2010/main" val="3575013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2"/>
          <p:cNvSpPr/>
          <p:nvPr/>
        </p:nvSpPr>
        <p:spPr>
          <a:xfrm flipH="1">
            <a:off x="5455865" y="1982385"/>
            <a:ext cx="991896" cy="983125"/>
          </a:xfrm>
          <a:custGeom>
            <a:avLst/>
            <a:gdLst>
              <a:gd name="connsiteX0" fmla="*/ 0 w 829558"/>
              <a:gd name="connsiteY0" fmla="*/ 829559 h 829559"/>
              <a:gd name="connsiteX1" fmla="*/ 443059 w 829558"/>
              <a:gd name="connsiteY1" fmla="*/ 537328 h 829559"/>
              <a:gd name="connsiteX2" fmla="*/ 829558 w 829558"/>
              <a:gd name="connsiteY2" fmla="*/ 0 h 829559"/>
            </a:gdLst>
            <a:ahLst/>
            <a:cxnLst>
              <a:cxn ang="0">
                <a:pos x="connsiteX0" y="connsiteY0"/>
              </a:cxn>
              <a:cxn ang="0">
                <a:pos x="connsiteX1" y="connsiteY1"/>
              </a:cxn>
              <a:cxn ang="0">
                <a:pos x="connsiteX2" y="connsiteY2"/>
              </a:cxn>
            </a:cxnLst>
            <a:rect l="l" t="t" r="r" b="b"/>
            <a:pathLst>
              <a:path w="829558" h="829559">
                <a:moveTo>
                  <a:pt x="0" y="829559"/>
                </a:moveTo>
                <a:cubicBezTo>
                  <a:pt x="152399" y="752573"/>
                  <a:pt x="304799" y="675588"/>
                  <a:pt x="443059" y="537328"/>
                </a:cubicBezTo>
                <a:cubicBezTo>
                  <a:pt x="581319" y="399068"/>
                  <a:pt x="829558" y="0"/>
                  <a:pt x="829558"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114"/>
          <p:cNvSpPr/>
          <p:nvPr/>
        </p:nvSpPr>
        <p:spPr>
          <a:xfrm flipH="1">
            <a:off x="6875217" y="3460899"/>
            <a:ext cx="163440" cy="1093509"/>
          </a:xfrm>
          <a:custGeom>
            <a:avLst/>
            <a:gdLst>
              <a:gd name="connsiteX0" fmla="*/ 235680 w 235680"/>
              <a:gd name="connsiteY0" fmla="*/ 820132 h 820132"/>
              <a:gd name="connsiteX1" fmla="*/ 10 w 235680"/>
              <a:gd name="connsiteY1" fmla="*/ 292231 h 820132"/>
              <a:gd name="connsiteX2" fmla="*/ 226254 w 235680"/>
              <a:gd name="connsiteY2" fmla="*/ 0 h 820132"/>
              <a:gd name="connsiteX0" fmla="*/ 226255 w 226255"/>
              <a:gd name="connsiteY0" fmla="*/ 820132 h 820132"/>
              <a:gd name="connsiteX1" fmla="*/ 12 w 226255"/>
              <a:gd name="connsiteY1" fmla="*/ 452486 h 820132"/>
              <a:gd name="connsiteX2" fmla="*/ 216829 w 226255"/>
              <a:gd name="connsiteY2" fmla="*/ 0 h 820132"/>
              <a:gd name="connsiteX0" fmla="*/ 226255 w 226255"/>
              <a:gd name="connsiteY0" fmla="*/ 820132 h 820132"/>
              <a:gd name="connsiteX1" fmla="*/ 12 w 226255"/>
              <a:gd name="connsiteY1" fmla="*/ 386499 h 820132"/>
              <a:gd name="connsiteX2" fmla="*/ 216829 w 226255"/>
              <a:gd name="connsiteY2" fmla="*/ 0 h 820132"/>
              <a:gd name="connsiteX0" fmla="*/ 122580 w 122580"/>
              <a:gd name="connsiteY0" fmla="*/ 820132 h 820132"/>
              <a:gd name="connsiteX1" fmla="*/ 32 w 122580"/>
              <a:gd name="connsiteY1" fmla="*/ 414779 h 820132"/>
              <a:gd name="connsiteX2" fmla="*/ 113154 w 122580"/>
              <a:gd name="connsiteY2" fmla="*/ 0 h 820132"/>
            </a:gdLst>
            <a:ahLst/>
            <a:cxnLst>
              <a:cxn ang="0">
                <a:pos x="connsiteX0" y="connsiteY0"/>
              </a:cxn>
              <a:cxn ang="0">
                <a:pos x="connsiteX1" y="connsiteY1"/>
              </a:cxn>
              <a:cxn ang="0">
                <a:pos x="connsiteX2" y="connsiteY2"/>
              </a:cxn>
            </a:cxnLst>
            <a:rect l="l" t="t" r="r" b="b"/>
            <a:pathLst>
              <a:path w="122580" h="820132">
                <a:moveTo>
                  <a:pt x="122580" y="820132"/>
                </a:moveTo>
                <a:cubicBezTo>
                  <a:pt x="5530" y="624526"/>
                  <a:pt x="1603" y="551468"/>
                  <a:pt x="32" y="414779"/>
                </a:cubicBezTo>
                <a:cubicBezTo>
                  <a:pt x="-1539" y="278090"/>
                  <a:pt x="55022" y="15711"/>
                  <a:pt x="113154"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Use NAT Gateway</a:t>
            </a:r>
          </a:p>
        </p:txBody>
      </p:sp>
      <p:sp>
        <p:nvSpPr>
          <p:cNvPr id="80" name="Rounded Rectangle 79"/>
          <p:cNvSpPr/>
          <p:nvPr/>
        </p:nvSpPr>
        <p:spPr>
          <a:xfrm>
            <a:off x="2393905" y="1739374"/>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2711313" y="3951571"/>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3153676" y="3915677"/>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4146443" y="1335450"/>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2549453" y="2237954"/>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2711313" y="2473850"/>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095972" y="2441624"/>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2809835" y="2318536"/>
            <a:ext cx="232399" cy="259740"/>
          </a:xfrm>
          <a:prstGeom prst="rect">
            <a:avLst/>
          </a:prstGeom>
        </p:spPr>
      </p:pic>
      <p:pic>
        <p:nvPicPr>
          <p:cNvPr id="91" name="Picture 90"/>
          <p:cNvPicPr>
            <a:picLocks noChangeAspect="1"/>
          </p:cNvPicPr>
          <p:nvPr/>
        </p:nvPicPr>
        <p:blipFill>
          <a:blip r:embed="rId4"/>
          <a:stretch>
            <a:fillRect/>
          </a:stretch>
        </p:blipFill>
        <p:spPr>
          <a:xfrm>
            <a:off x="2794713" y="3808497"/>
            <a:ext cx="232399" cy="259740"/>
          </a:xfrm>
          <a:prstGeom prst="rect">
            <a:avLst/>
          </a:prstGeom>
        </p:spPr>
      </p:pic>
      <p:pic>
        <p:nvPicPr>
          <p:cNvPr id="92" name="Picture 91"/>
          <p:cNvPicPr>
            <a:picLocks noChangeAspect="1"/>
          </p:cNvPicPr>
          <p:nvPr/>
        </p:nvPicPr>
        <p:blipFill>
          <a:blip r:embed="rId5"/>
          <a:stretch>
            <a:fillRect/>
          </a:stretch>
        </p:blipFill>
        <p:spPr>
          <a:xfrm>
            <a:off x="9340301" y="1930384"/>
            <a:ext cx="777973" cy="511240"/>
          </a:xfrm>
          <a:prstGeom prst="rect">
            <a:avLst/>
          </a:prstGeom>
        </p:spPr>
      </p:pic>
      <p:cxnSp>
        <p:nvCxnSpPr>
          <p:cNvPr id="93" name="Elbow Connector 92"/>
          <p:cNvCxnSpPr>
            <a:stCxn id="92" idx="0"/>
            <a:endCxn id="99" idx="0"/>
          </p:cNvCxnSpPr>
          <p:nvPr/>
        </p:nvCxnSpPr>
        <p:spPr>
          <a:xfrm rot="16200000" flipV="1">
            <a:off x="7251411" y="-547493"/>
            <a:ext cx="557540" cy="4398214"/>
          </a:xfrm>
          <a:prstGeom prst="bentConnector3">
            <a:avLst>
              <a:gd name="adj1" fmla="val 121393"/>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376" y="1372844"/>
            <a:ext cx="579395" cy="607431"/>
          </a:xfrm>
          <a:prstGeom prst="rect">
            <a:avLst/>
          </a:prstGeom>
        </p:spPr>
      </p:pic>
      <p:sp>
        <p:nvSpPr>
          <p:cNvPr id="108" name="Rectangle 107"/>
          <p:cNvSpPr/>
          <p:nvPr/>
        </p:nvSpPr>
        <p:spPr>
          <a:xfrm>
            <a:off x="3979353" y="3223675"/>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6320" y="1400286"/>
            <a:ext cx="683645" cy="446268"/>
          </a:xfrm>
          <a:prstGeom prst="rect">
            <a:avLst/>
          </a:prstGeom>
        </p:spPr>
      </p:pic>
      <p:sp>
        <p:nvSpPr>
          <p:cNvPr id="56" name="Rounded Rectangle 55"/>
          <p:cNvSpPr/>
          <p:nvPr/>
        </p:nvSpPr>
        <p:spPr>
          <a:xfrm>
            <a:off x="5635763" y="3951571"/>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37"/>
          <p:cNvSpPr txBox="1">
            <a:spLocks noChangeArrowheads="1"/>
          </p:cNvSpPr>
          <p:nvPr/>
        </p:nvSpPr>
        <p:spPr bwMode="auto">
          <a:xfrm>
            <a:off x="6078125" y="3915677"/>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grpSp>
        <p:nvGrpSpPr>
          <p:cNvPr id="58" name="Group 57"/>
          <p:cNvGrpSpPr/>
          <p:nvPr/>
        </p:nvGrpSpPr>
        <p:grpSpPr>
          <a:xfrm>
            <a:off x="5465877" y="2237955"/>
            <a:ext cx="2605097" cy="3919917"/>
            <a:chOff x="1730879" y="3627142"/>
            <a:chExt cx="5036813" cy="1628324"/>
          </a:xfrm>
        </p:grpSpPr>
        <p:sp>
          <p:nvSpPr>
            <p:cNvPr id="59" name="Rounded Rectangle 58"/>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1" name="Rounded Rectangle 60"/>
          <p:cNvSpPr/>
          <p:nvPr/>
        </p:nvSpPr>
        <p:spPr>
          <a:xfrm>
            <a:off x="5635763" y="2473850"/>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7"/>
          <p:cNvSpPr txBox="1">
            <a:spLocks noChangeArrowheads="1"/>
          </p:cNvSpPr>
          <p:nvPr/>
        </p:nvSpPr>
        <p:spPr bwMode="auto">
          <a:xfrm>
            <a:off x="6020421" y="2441624"/>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pic>
        <p:nvPicPr>
          <p:cNvPr id="63" name="Picture 62"/>
          <p:cNvPicPr>
            <a:picLocks noChangeAspect="1"/>
          </p:cNvPicPr>
          <p:nvPr/>
        </p:nvPicPr>
        <p:blipFill>
          <a:blip r:embed="rId4"/>
          <a:stretch>
            <a:fillRect/>
          </a:stretch>
        </p:blipFill>
        <p:spPr>
          <a:xfrm>
            <a:off x="5726259" y="2318536"/>
            <a:ext cx="232399" cy="259740"/>
          </a:xfrm>
          <a:prstGeom prst="rect">
            <a:avLst/>
          </a:prstGeom>
        </p:spPr>
      </p:pic>
      <p:sp>
        <p:nvSpPr>
          <p:cNvPr id="67" name="Rectangle 66"/>
          <p:cNvSpPr/>
          <p:nvPr/>
        </p:nvSpPr>
        <p:spPr>
          <a:xfrm>
            <a:off x="5899324" y="3223675"/>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sp>
        <p:nvSpPr>
          <p:cNvPr id="73" name="Rounded Rectangle 72"/>
          <p:cNvSpPr/>
          <p:nvPr/>
        </p:nvSpPr>
        <p:spPr>
          <a:xfrm>
            <a:off x="2805547" y="4326824"/>
            <a:ext cx="5058355" cy="1143795"/>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4251958" y="5169192"/>
            <a:ext cx="2074333"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76" name="TextBox 75"/>
          <p:cNvSpPr txBox="1"/>
          <p:nvPr/>
        </p:nvSpPr>
        <p:spPr>
          <a:xfrm>
            <a:off x="4756721" y="3456975"/>
            <a:ext cx="1169291" cy="365760"/>
          </a:xfrm>
          <a:prstGeom prst="rect">
            <a:avLst/>
          </a:prstGeom>
          <a:solidFill>
            <a:schemeClr val="bg1"/>
          </a:solidFill>
        </p:spPr>
        <p:txBody>
          <a:bodyPr wrap="square" lIns="0" tIns="0" rIns="0" bIns="0" rtlCol="0" anchor="t">
            <a:no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8942" y="2732210"/>
            <a:ext cx="724852" cy="753279"/>
          </a:xfrm>
          <a:prstGeom prst="rect">
            <a:avLst/>
          </a:prstGeom>
        </p:spPr>
      </p:pic>
      <p:sp>
        <p:nvSpPr>
          <p:cNvPr id="116" name="Freeform 115"/>
          <p:cNvSpPr/>
          <p:nvPr/>
        </p:nvSpPr>
        <p:spPr>
          <a:xfrm flipH="1">
            <a:off x="5353360" y="3863110"/>
            <a:ext cx="1143785" cy="992957"/>
          </a:xfrm>
          <a:custGeom>
            <a:avLst/>
            <a:gdLst>
              <a:gd name="connsiteX0" fmla="*/ 829559 w 829559"/>
              <a:gd name="connsiteY0" fmla="*/ 0 h 773047"/>
              <a:gd name="connsiteX1" fmla="*/ 499621 w 829559"/>
              <a:gd name="connsiteY1" fmla="*/ 650449 h 773047"/>
              <a:gd name="connsiteX2" fmla="*/ 0 w 829559"/>
              <a:gd name="connsiteY2" fmla="*/ 772998 h 773047"/>
              <a:gd name="connsiteX0" fmla="*/ 829559 w 829559"/>
              <a:gd name="connsiteY0" fmla="*/ 0 h 772998"/>
              <a:gd name="connsiteX1" fmla="*/ 499621 w 829559"/>
              <a:gd name="connsiteY1" fmla="*/ 471340 h 772998"/>
              <a:gd name="connsiteX2" fmla="*/ 0 w 829559"/>
              <a:gd name="connsiteY2" fmla="*/ 772998 h 772998"/>
            </a:gdLst>
            <a:ahLst/>
            <a:cxnLst>
              <a:cxn ang="0">
                <a:pos x="connsiteX0" y="connsiteY0"/>
              </a:cxn>
              <a:cxn ang="0">
                <a:pos x="connsiteX1" y="connsiteY1"/>
              </a:cxn>
              <a:cxn ang="0">
                <a:pos x="connsiteX2" y="connsiteY2"/>
              </a:cxn>
            </a:cxnLst>
            <a:rect l="l" t="t" r="r" b="b"/>
            <a:pathLst>
              <a:path w="829559" h="772998">
                <a:moveTo>
                  <a:pt x="829559" y="0"/>
                </a:moveTo>
                <a:cubicBezTo>
                  <a:pt x="733720" y="260808"/>
                  <a:pt x="637881" y="342507"/>
                  <a:pt x="499621" y="471340"/>
                </a:cubicBezTo>
                <a:cubicBezTo>
                  <a:pt x="361361" y="600173"/>
                  <a:pt x="0" y="772998"/>
                  <a:pt x="0" y="772998"/>
                </a:cubicBezTo>
              </a:path>
            </a:pathLst>
          </a:cu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TextBox 65"/>
          <p:cNvSpPr txBox="1"/>
          <p:nvPr/>
        </p:nvSpPr>
        <p:spPr>
          <a:xfrm>
            <a:off x="8571396" y="2660663"/>
            <a:ext cx="2858169" cy="2908489"/>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App queries freegeoip.net:</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Web application accesses Internet</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Request goes out NAT Gateway</a:t>
            </a:r>
          </a:p>
          <a:p>
            <a:pPr marL="234945" indent="-234945">
              <a:spcBef>
                <a:spcPts val="600"/>
              </a:spcBef>
              <a:buFont typeface="Arial"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Web application responds to user</a:t>
            </a:r>
          </a:p>
        </p:txBody>
      </p:sp>
      <p:cxnSp>
        <p:nvCxnSpPr>
          <p:cNvPr id="68" name="Straight Arrow Connector 67"/>
          <p:cNvCxnSpPr/>
          <p:nvPr/>
        </p:nvCxnSpPr>
        <p:spPr>
          <a:xfrm>
            <a:off x="5331074" y="1980274"/>
            <a:ext cx="10295" cy="751936"/>
          </a:xfrm>
          <a:prstGeom prst="straightConnector1">
            <a:avLst/>
          </a:prstGeom>
          <a:ln w="1905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3574034" y="4549478"/>
            <a:ext cx="611341" cy="633984"/>
            <a:chOff x="2792168" y="1918315"/>
            <a:chExt cx="458506" cy="475488"/>
          </a:xfrm>
        </p:grpSpPr>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79" name="Rectangle 78"/>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grpSp>
        <p:nvGrpSpPr>
          <p:cNvPr id="81" name="Group 80"/>
          <p:cNvGrpSpPr/>
          <p:nvPr/>
        </p:nvGrpSpPr>
        <p:grpSpPr>
          <a:xfrm>
            <a:off x="6489775" y="4549478"/>
            <a:ext cx="611341" cy="633984"/>
            <a:chOff x="2792168" y="1918315"/>
            <a:chExt cx="458506" cy="475488"/>
          </a:xfrm>
        </p:grpSpPr>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96" name="Rectangle 95"/>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pic>
        <p:nvPicPr>
          <p:cNvPr id="97" name="Picture 9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6008" y="2824216"/>
            <a:ext cx="609600" cy="629265"/>
          </a:xfrm>
          <a:prstGeom prst="rect">
            <a:avLst/>
          </a:prstGeom>
        </p:spPr>
      </p:pic>
      <p:pic>
        <p:nvPicPr>
          <p:cNvPr id="101" name="Picture 1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1608" y="2818243"/>
            <a:ext cx="609600" cy="629265"/>
          </a:xfrm>
          <a:prstGeom prst="rect">
            <a:avLst/>
          </a:prstGeom>
        </p:spPr>
      </p:pic>
      <p:pic>
        <p:nvPicPr>
          <p:cNvPr id="106" name="Picture 105"/>
          <p:cNvPicPr>
            <a:picLocks noChangeAspect="1"/>
          </p:cNvPicPr>
          <p:nvPr/>
        </p:nvPicPr>
        <p:blipFill>
          <a:blip r:embed="rId4"/>
          <a:stretch>
            <a:fillRect/>
          </a:stretch>
        </p:blipFill>
        <p:spPr>
          <a:xfrm>
            <a:off x="5711137" y="3808497"/>
            <a:ext cx="232399" cy="259740"/>
          </a:xfrm>
          <a:prstGeom prst="rect">
            <a:avLst/>
          </a:prstGeom>
        </p:spPr>
      </p:pic>
    </p:spTree>
    <p:custDataLst>
      <p:tags r:id="rId1"/>
    </p:custDataLst>
    <p:extLst>
      <p:ext uri="{BB962C8B-B14F-4D97-AF65-F5344CB8AC3E}">
        <p14:creationId xmlns:p14="http://schemas.microsoft.com/office/powerpoint/2010/main" val="462879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5066424" y="2010092"/>
            <a:ext cx="991896" cy="983125"/>
          </a:xfrm>
          <a:custGeom>
            <a:avLst/>
            <a:gdLst>
              <a:gd name="connsiteX0" fmla="*/ 0 w 829558"/>
              <a:gd name="connsiteY0" fmla="*/ 829559 h 829559"/>
              <a:gd name="connsiteX1" fmla="*/ 443059 w 829558"/>
              <a:gd name="connsiteY1" fmla="*/ 537328 h 829559"/>
              <a:gd name="connsiteX2" fmla="*/ 829558 w 829558"/>
              <a:gd name="connsiteY2" fmla="*/ 0 h 829559"/>
            </a:gdLst>
            <a:ahLst/>
            <a:cxnLst>
              <a:cxn ang="0">
                <a:pos x="connsiteX0" y="connsiteY0"/>
              </a:cxn>
              <a:cxn ang="0">
                <a:pos x="connsiteX1" y="connsiteY1"/>
              </a:cxn>
              <a:cxn ang="0">
                <a:pos x="connsiteX2" y="connsiteY2"/>
              </a:cxn>
            </a:cxnLst>
            <a:rect l="l" t="t" r="r" b="b"/>
            <a:pathLst>
              <a:path w="829558" h="829559">
                <a:moveTo>
                  <a:pt x="0" y="829559"/>
                </a:moveTo>
                <a:cubicBezTo>
                  <a:pt x="152399" y="752573"/>
                  <a:pt x="304799" y="675588"/>
                  <a:pt x="443059" y="537328"/>
                </a:cubicBezTo>
                <a:cubicBezTo>
                  <a:pt x="581319" y="399068"/>
                  <a:pt x="829558" y="0"/>
                  <a:pt x="829558"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Freeform 112"/>
          <p:cNvSpPr/>
          <p:nvPr/>
        </p:nvSpPr>
        <p:spPr>
          <a:xfrm flipH="1">
            <a:off x="6350385" y="2012203"/>
            <a:ext cx="991896" cy="983125"/>
          </a:xfrm>
          <a:custGeom>
            <a:avLst/>
            <a:gdLst>
              <a:gd name="connsiteX0" fmla="*/ 0 w 829558"/>
              <a:gd name="connsiteY0" fmla="*/ 829559 h 829559"/>
              <a:gd name="connsiteX1" fmla="*/ 443059 w 829558"/>
              <a:gd name="connsiteY1" fmla="*/ 537328 h 829559"/>
              <a:gd name="connsiteX2" fmla="*/ 829558 w 829558"/>
              <a:gd name="connsiteY2" fmla="*/ 0 h 829559"/>
            </a:gdLst>
            <a:ahLst/>
            <a:cxnLst>
              <a:cxn ang="0">
                <a:pos x="connsiteX0" y="connsiteY0"/>
              </a:cxn>
              <a:cxn ang="0">
                <a:pos x="connsiteX1" y="connsiteY1"/>
              </a:cxn>
              <a:cxn ang="0">
                <a:pos x="connsiteX2" y="connsiteY2"/>
              </a:cxn>
            </a:cxnLst>
            <a:rect l="l" t="t" r="r" b="b"/>
            <a:pathLst>
              <a:path w="829558" h="829559">
                <a:moveTo>
                  <a:pt x="0" y="829559"/>
                </a:moveTo>
                <a:cubicBezTo>
                  <a:pt x="152399" y="752573"/>
                  <a:pt x="304799" y="675588"/>
                  <a:pt x="443059" y="537328"/>
                </a:cubicBezTo>
                <a:cubicBezTo>
                  <a:pt x="581319" y="399068"/>
                  <a:pt x="829558" y="0"/>
                  <a:pt x="829558"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114"/>
          <p:cNvSpPr/>
          <p:nvPr/>
        </p:nvSpPr>
        <p:spPr>
          <a:xfrm flipH="1">
            <a:off x="7769737" y="3490717"/>
            <a:ext cx="163440" cy="1093509"/>
          </a:xfrm>
          <a:custGeom>
            <a:avLst/>
            <a:gdLst>
              <a:gd name="connsiteX0" fmla="*/ 235680 w 235680"/>
              <a:gd name="connsiteY0" fmla="*/ 820132 h 820132"/>
              <a:gd name="connsiteX1" fmla="*/ 10 w 235680"/>
              <a:gd name="connsiteY1" fmla="*/ 292231 h 820132"/>
              <a:gd name="connsiteX2" fmla="*/ 226254 w 235680"/>
              <a:gd name="connsiteY2" fmla="*/ 0 h 820132"/>
              <a:gd name="connsiteX0" fmla="*/ 226255 w 226255"/>
              <a:gd name="connsiteY0" fmla="*/ 820132 h 820132"/>
              <a:gd name="connsiteX1" fmla="*/ 12 w 226255"/>
              <a:gd name="connsiteY1" fmla="*/ 452486 h 820132"/>
              <a:gd name="connsiteX2" fmla="*/ 216829 w 226255"/>
              <a:gd name="connsiteY2" fmla="*/ 0 h 820132"/>
              <a:gd name="connsiteX0" fmla="*/ 226255 w 226255"/>
              <a:gd name="connsiteY0" fmla="*/ 820132 h 820132"/>
              <a:gd name="connsiteX1" fmla="*/ 12 w 226255"/>
              <a:gd name="connsiteY1" fmla="*/ 386499 h 820132"/>
              <a:gd name="connsiteX2" fmla="*/ 216829 w 226255"/>
              <a:gd name="connsiteY2" fmla="*/ 0 h 820132"/>
              <a:gd name="connsiteX0" fmla="*/ 122580 w 122580"/>
              <a:gd name="connsiteY0" fmla="*/ 820132 h 820132"/>
              <a:gd name="connsiteX1" fmla="*/ 32 w 122580"/>
              <a:gd name="connsiteY1" fmla="*/ 414779 h 820132"/>
              <a:gd name="connsiteX2" fmla="*/ 113154 w 122580"/>
              <a:gd name="connsiteY2" fmla="*/ 0 h 820132"/>
            </a:gdLst>
            <a:ahLst/>
            <a:cxnLst>
              <a:cxn ang="0">
                <a:pos x="connsiteX0" y="connsiteY0"/>
              </a:cxn>
              <a:cxn ang="0">
                <a:pos x="connsiteX1" y="connsiteY1"/>
              </a:cxn>
              <a:cxn ang="0">
                <a:pos x="connsiteX2" y="connsiteY2"/>
              </a:cxn>
            </a:cxnLst>
            <a:rect l="l" t="t" r="r" b="b"/>
            <a:pathLst>
              <a:path w="122580" h="820132">
                <a:moveTo>
                  <a:pt x="122580" y="820132"/>
                </a:moveTo>
                <a:cubicBezTo>
                  <a:pt x="5530" y="624526"/>
                  <a:pt x="1603" y="551468"/>
                  <a:pt x="32" y="414779"/>
                </a:cubicBezTo>
                <a:cubicBezTo>
                  <a:pt x="-1539" y="278090"/>
                  <a:pt x="55022" y="15711"/>
                  <a:pt x="113154"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Freeform 35"/>
          <p:cNvSpPr/>
          <p:nvPr/>
        </p:nvSpPr>
        <p:spPr>
          <a:xfrm>
            <a:off x="4513767" y="3490717"/>
            <a:ext cx="163440" cy="1093509"/>
          </a:xfrm>
          <a:custGeom>
            <a:avLst/>
            <a:gdLst>
              <a:gd name="connsiteX0" fmla="*/ 235680 w 235680"/>
              <a:gd name="connsiteY0" fmla="*/ 820132 h 820132"/>
              <a:gd name="connsiteX1" fmla="*/ 10 w 235680"/>
              <a:gd name="connsiteY1" fmla="*/ 292231 h 820132"/>
              <a:gd name="connsiteX2" fmla="*/ 226254 w 235680"/>
              <a:gd name="connsiteY2" fmla="*/ 0 h 820132"/>
              <a:gd name="connsiteX0" fmla="*/ 226255 w 226255"/>
              <a:gd name="connsiteY0" fmla="*/ 820132 h 820132"/>
              <a:gd name="connsiteX1" fmla="*/ 12 w 226255"/>
              <a:gd name="connsiteY1" fmla="*/ 452486 h 820132"/>
              <a:gd name="connsiteX2" fmla="*/ 216829 w 226255"/>
              <a:gd name="connsiteY2" fmla="*/ 0 h 820132"/>
              <a:gd name="connsiteX0" fmla="*/ 226255 w 226255"/>
              <a:gd name="connsiteY0" fmla="*/ 820132 h 820132"/>
              <a:gd name="connsiteX1" fmla="*/ 12 w 226255"/>
              <a:gd name="connsiteY1" fmla="*/ 386499 h 820132"/>
              <a:gd name="connsiteX2" fmla="*/ 216829 w 226255"/>
              <a:gd name="connsiteY2" fmla="*/ 0 h 820132"/>
              <a:gd name="connsiteX0" fmla="*/ 122580 w 122580"/>
              <a:gd name="connsiteY0" fmla="*/ 820132 h 820132"/>
              <a:gd name="connsiteX1" fmla="*/ 32 w 122580"/>
              <a:gd name="connsiteY1" fmla="*/ 414779 h 820132"/>
              <a:gd name="connsiteX2" fmla="*/ 113154 w 122580"/>
              <a:gd name="connsiteY2" fmla="*/ 0 h 820132"/>
            </a:gdLst>
            <a:ahLst/>
            <a:cxnLst>
              <a:cxn ang="0">
                <a:pos x="connsiteX0" y="connsiteY0"/>
              </a:cxn>
              <a:cxn ang="0">
                <a:pos x="connsiteX1" y="connsiteY1"/>
              </a:cxn>
              <a:cxn ang="0">
                <a:pos x="connsiteX2" y="connsiteY2"/>
              </a:cxn>
            </a:cxnLst>
            <a:rect l="l" t="t" r="r" b="b"/>
            <a:pathLst>
              <a:path w="122580" h="820132">
                <a:moveTo>
                  <a:pt x="122580" y="820132"/>
                </a:moveTo>
                <a:cubicBezTo>
                  <a:pt x="5530" y="624526"/>
                  <a:pt x="1603" y="551468"/>
                  <a:pt x="32" y="414779"/>
                </a:cubicBezTo>
                <a:cubicBezTo>
                  <a:pt x="-1539" y="278090"/>
                  <a:pt x="55022" y="15711"/>
                  <a:pt x="113154" y="0"/>
                </a:cubicBezTo>
              </a:path>
            </a:pathLst>
          </a:custGeom>
          <a:ln w="28575">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Lab: Final Product</a:t>
            </a:r>
          </a:p>
        </p:txBody>
      </p:sp>
      <p:sp>
        <p:nvSpPr>
          <p:cNvPr id="80" name="Rounded Rectangle 79"/>
          <p:cNvSpPr/>
          <p:nvPr/>
        </p:nvSpPr>
        <p:spPr>
          <a:xfrm>
            <a:off x="3288425" y="1769192"/>
            <a:ext cx="5876176" cy="457476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ounded Rectangle 81"/>
          <p:cNvSpPr/>
          <p:nvPr/>
        </p:nvSpPr>
        <p:spPr>
          <a:xfrm>
            <a:off x="3605833" y="3981389"/>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37"/>
          <p:cNvSpPr txBox="1">
            <a:spLocks noChangeArrowheads="1"/>
          </p:cNvSpPr>
          <p:nvPr/>
        </p:nvSpPr>
        <p:spPr bwMode="auto">
          <a:xfrm>
            <a:off x="4048196" y="3945495"/>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1</a:t>
            </a:r>
          </a:p>
        </p:txBody>
      </p:sp>
      <p:sp>
        <p:nvSpPr>
          <p:cNvPr id="84" name="Rectangle 83"/>
          <p:cNvSpPr/>
          <p:nvPr/>
        </p:nvSpPr>
        <p:spPr>
          <a:xfrm>
            <a:off x="5040963" y="1365268"/>
            <a:ext cx="940251"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Internet</a:t>
            </a:r>
          </a:p>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Gateway</a:t>
            </a:r>
          </a:p>
        </p:txBody>
      </p:sp>
      <p:grpSp>
        <p:nvGrpSpPr>
          <p:cNvPr id="85" name="Group 84"/>
          <p:cNvGrpSpPr/>
          <p:nvPr/>
        </p:nvGrpSpPr>
        <p:grpSpPr>
          <a:xfrm>
            <a:off x="3443973" y="2267772"/>
            <a:ext cx="2605097" cy="3919919"/>
            <a:chOff x="1730879" y="3627142"/>
            <a:chExt cx="5036813" cy="1628324"/>
          </a:xfrm>
        </p:grpSpPr>
        <p:sp>
          <p:nvSpPr>
            <p:cNvPr id="86" name="Rounded Rectangle 85"/>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p:txBody>
        </p:sp>
      </p:grpSp>
      <p:sp>
        <p:nvSpPr>
          <p:cNvPr id="88" name="Rounded Rectangle 87"/>
          <p:cNvSpPr/>
          <p:nvPr/>
        </p:nvSpPr>
        <p:spPr>
          <a:xfrm>
            <a:off x="3605833" y="2503668"/>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TextBox 37"/>
          <p:cNvSpPr txBox="1">
            <a:spLocks noChangeArrowheads="1"/>
          </p:cNvSpPr>
          <p:nvPr/>
        </p:nvSpPr>
        <p:spPr bwMode="auto">
          <a:xfrm>
            <a:off x="3990492" y="2471442"/>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1 </a:t>
            </a:r>
          </a:p>
        </p:txBody>
      </p:sp>
      <p:pic>
        <p:nvPicPr>
          <p:cNvPr id="90" name="Picture 89"/>
          <p:cNvPicPr>
            <a:picLocks noChangeAspect="1"/>
          </p:cNvPicPr>
          <p:nvPr/>
        </p:nvPicPr>
        <p:blipFill>
          <a:blip r:embed="rId4"/>
          <a:stretch>
            <a:fillRect/>
          </a:stretch>
        </p:blipFill>
        <p:spPr>
          <a:xfrm>
            <a:off x="3704355" y="2348354"/>
            <a:ext cx="232399" cy="259740"/>
          </a:xfrm>
          <a:prstGeom prst="rect">
            <a:avLst/>
          </a:prstGeom>
        </p:spPr>
      </p:pic>
      <p:pic>
        <p:nvPicPr>
          <p:cNvPr id="91" name="Picture 90"/>
          <p:cNvPicPr>
            <a:picLocks noChangeAspect="1"/>
          </p:cNvPicPr>
          <p:nvPr/>
        </p:nvPicPr>
        <p:blipFill>
          <a:blip r:embed="rId4"/>
          <a:stretch>
            <a:fillRect/>
          </a:stretch>
        </p:blipFill>
        <p:spPr>
          <a:xfrm>
            <a:off x="3689233" y="3838315"/>
            <a:ext cx="232399" cy="259740"/>
          </a:xfrm>
          <a:prstGeom prst="rect">
            <a:avLst/>
          </a:prstGeom>
        </p:spPr>
      </p:pic>
      <p:pic>
        <p:nvPicPr>
          <p:cNvPr id="92" name="Picture 91"/>
          <p:cNvPicPr>
            <a:picLocks noChangeAspect="1"/>
          </p:cNvPicPr>
          <p:nvPr/>
        </p:nvPicPr>
        <p:blipFill>
          <a:blip r:embed="rId5"/>
          <a:stretch>
            <a:fillRect/>
          </a:stretch>
        </p:blipFill>
        <p:spPr>
          <a:xfrm>
            <a:off x="10059534" y="1865099"/>
            <a:ext cx="777973" cy="511240"/>
          </a:xfrm>
          <a:prstGeom prst="rect">
            <a:avLst/>
          </a:prstGeom>
        </p:spPr>
      </p:pic>
      <p:cxnSp>
        <p:nvCxnSpPr>
          <p:cNvPr id="93" name="Elbow Connector 92"/>
          <p:cNvCxnSpPr>
            <a:stCxn id="92" idx="0"/>
            <a:endCxn id="99" idx="0"/>
          </p:cNvCxnSpPr>
          <p:nvPr/>
        </p:nvCxnSpPr>
        <p:spPr>
          <a:xfrm rot="16200000" flipV="1">
            <a:off x="8105840" y="-477583"/>
            <a:ext cx="462437" cy="4222927"/>
          </a:xfrm>
          <a:prstGeom prst="bentConnector3">
            <a:avLst>
              <a:gd name="adj1" fmla="val 119344"/>
            </a:avLst>
          </a:prstGeom>
          <a:ln w="38100">
            <a:solidFill>
              <a:srgbClr val="0070C0"/>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5896" y="1402662"/>
            <a:ext cx="579395" cy="607431"/>
          </a:xfrm>
          <a:prstGeom prst="rect">
            <a:avLst/>
          </a:prstGeom>
        </p:spPr>
      </p:pic>
      <p:sp>
        <p:nvSpPr>
          <p:cNvPr id="108" name="Rectangle 107"/>
          <p:cNvSpPr/>
          <p:nvPr/>
        </p:nvSpPr>
        <p:spPr>
          <a:xfrm>
            <a:off x="4873873" y="3253493"/>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1</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0840" y="1430104"/>
            <a:ext cx="683645" cy="446268"/>
          </a:xfrm>
          <a:prstGeom prst="rect">
            <a:avLst/>
          </a:prstGeom>
        </p:spPr>
      </p:pic>
      <p:sp>
        <p:nvSpPr>
          <p:cNvPr id="56" name="Rounded Rectangle 55"/>
          <p:cNvSpPr/>
          <p:nvPr/>
        </p:nvSpPr>
        <p:spPr>
          <a:xfrm>
            <a:off x="6530283" y="3981389"/>
            <a:ext cx="2339280" cy="175608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37"/>
          <p:cNvSpPr txBox="1">
            <a:spLocks noChangeArrowheads="1"/>
          </p:cNvSpPr>
          <p:nvPr/>
        </p:nvSpPr>
        <p:spPr bwMode="auto">
          <a:xfrm>
            <a:off x="6972645" y="3945495"/>
            <a:ext cx="1605387"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Private Subnet 2</a:t>
            </a:r>
          </a:p>
        </p:txBody>
      </p:sp>
      <p:grpSp>
        <p:nvGrpSpPr>
          <p:cNvPr id="58" name="Group 57"/>
          <p:cNvGrpSpPr/>
          <p:nvPr/>
        </p:nvGrpSpPr>
        <p:grpSpPr>
          <a:xfrm>
            <a:off x="6360397" y="2267773"/>
            <a:ext cx="2605097" cy="3919917"/>
            <a:chOff x="1730879" y="3627142"/>
            <a:chExt cx="5036813" cy="1628324"/>
          </a:xfrm>
        </p:grpSpPr>
        <p:sp>
          <p:nvSpPr>
            <p:cNvPr id="59" name="Rounded Rectangle 58"/>
            <p:cNvSpPr/>
            <p:nvPr/>
          </p:nvSpPr>
          <p:spPr>
            <a:xfrm>
              <a:off x="1879579" y="3627142"/>
              <a:ext cx="4888113" cy="162832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Box 59"/>
            <p:cNvSpPr txBox="1"/>
            <p:nvPr/>
          </p:nvSpPr>
          <p:spPr>
            <a:xfrm>
              <a:off x="1730879" y="5115435"/>
              <a:ext cx="5014774" cy="123562"/>
            </a:xfrm>
            <a:prstGeom prst="rect">
              <a:avLst/>
            </a:prstGeom>
            <a:noFill/>
          </p:spPr>
          <p:txBody>
            <a:bodyPr wrap="square" rtlCol="0">
              <a:spAutoFit/>
            </a:bodyPr>
            <a:lstStyle/>
            <a:p>
              <a:pPr algn="ctr"/>
              <a:r>
                <a:rPr lang="en-US" sz="1333"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p:txBody>
        </p:sp>
      </p:grpSp>
      <p:sp>
        <p:nvSpPr>
          <p:cNvPr id="61" name="Rounded Rectangle 60"/>
          <p:cNvSpPr/>
          <p:nvPr/>
        </p:nvSpPr>
        <p:spPr>
          <a:xfrm>
            <a:off x="6530283" y="2503668"/>
            <a:ext cx="2339280" cy="124193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37"/>
          <p:cNvSpPr txBox="1">
            <a:spLocks noChangeArrowheads="1"/>
          </p:cNvSpPr>
          <p:nvPr/>
        </p:nvSpPr>
        <p:spPr bwMode="auto">
          <a:xfrm>
            <a:off x="6914941" y="2471442"/>
            <a:ext cx="1569963" cy="297454"/>
          </a:xfrm>
          <a:prstGeom prst="rect">
            <a:avLst/>
          </a:prstGeom>
          <a:noFill/>
          <a:ln w="9525">
            <a:noFill/>
            <a:miter lim="800000"/>
            <a:headEnd/>
            <a:tailEnd/>
          </a:ln>
        </p:spPr>
        <p:txBody>
          <a:bodyPr wrap="square">
            <a:spAutoFit/>
          </a:body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Public Subnet 2 </a:t>
            </a:r>
          </a:p>
        </p:txBody>
      </p:sp>
      <p:pic>
        <p:nvPicPr>
          <p:cNvPr id="63" name="Picture 62"/>
          <p:cNvPicPr>
            <a:picLocks noChangeAspect="1"/>
          </p:cNvPicPr>
          <p:nvPr/>
        </p:nvPicPr>
        <p:blipFill>
          <a:blip r:embed="rId4"/>
          <a:stretch>
            <a:fillRect/>
          </a:stretch>
        </p:blipFill>
        <p:spPr>
          <a:xfrm>
            <a:off x="6620779" y="2348354"/>
            <a:ext cx="232399" cy="259740"/>
          </a:xfrm>
          <a:prstGeom prst="rect">
            <a:avLst/>
          </a:prstGeom>
        </p:spPr>
      </p:pic>
      <p:sp>
        <p:nvSpPr>
          <p:cNvPr id="67" name="Rectangle 66"/>
          <p:cNvSpPr/>
          <p:nvPr/>
        </p:nvSpPr>
        <p:spPr>
          <a:xfrm>
            <a:off x="6793844" y="3253493"/>
            <a:ext cx="815080" cy="369332"/>
          </a:xfrm>
          <a:prstGeom prst="rect">
            <a:avLst/>
          </a:prstGeom>
          <a:noFill/>
        </p:spPr>
        <p:txBody>
          <a:bodyPr wrap="square" lIns="0" tIns="0" rIns="0" bIns="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NAT Gateway 2</a:t>
            </a:r>
          </a:p>
        </p:txBody>
      </p:sp>
      <p:sp>
        <p:nvSpPr>
          <p:cNvPr id="73" name="Rounded Rectangle 72"/>
          <p:cNvSpPr/>
          <p:nvPr/>
        </p:nvSpPr>
        <p:spPr>
          <a:xfrm>
            <a:off x="3700067" y="4356642"/>
            <a:ext cx="5058355" cy="1143795"/>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TextBox 31"/>
          <p:cNvSpPr txBox="1">
            <a:spLocks noChangeArrowheads="1"/>
          </p:cNvSpPr>
          <p:nvPr/>
        </p:nvSpPr>
        <p:spPr bwMode="auto">
          <a:xfrm>
            <a:off x="5146478" y="5199010"/>
            <a:ext cx="2074333" cy="276999"/>
          </a:xfrm>
          <a:prstGeom prst="rect">
            <a:avLst/>
          </a:prstGeom>
          <a:noFill/>
          <a:ln w="9525">
            <a:noFill/>
            <a:miter lim="800000"/>
            <a:headEnd/>
            <a:tailEnd/>
          </a:ln>
        </p:spPr>
        <p:txBody>
          <a:bodyPr>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76" name="TextBox 75"/>
          <p:cNvSpPr txBox="1"/>
          <p:nvPr/>
        </p:nvSpPr>
        <p:spPr>
          <a:xfrm>
            <a:off x="5651241" y="3486793"/>
            <a:ext cx="1169291" cy="365760"/>
          </a:xfrm>
          <a:prstGeom prst="rect">
            <a:avLst/>
          </a:prstGeom>
          <a:solidFill>
            <a:schemeClr val="bg1"/>
          </a:solidFill>
        </p:spPr>
        <p:txBody>
          <a:bodyPr wrap="square" lIns="0" tIns="0" rIns="0" bIns="0" rtlCol="0" anchor="t">
            <a:no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Application Load Balancer</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3462" y="2762028"/>
            <a:ext cx="724852" cy="753279"/>
          </a:xfrm>
          <a:prstGeom prst="rect">
            <a:avLst/>
          </a:prstGeom>
        </p:spPr>
      </p:pic>
      <p:cxnSp>
        <p:nvCxnSpPr>
          <p:cNvPr id="94" name="Straight Arrow Connector 93"/>
          <p:cNvCxnSpPr>
            <a:stCxn id="99" idx="2"/>
            <a:endCxn id="77" idx="0"/>
          </p:cNvCxnSpPr>
          <p:nvPr/>
        </p:nvCxnSpPr>
        <p:spPr>
          <a:xfrm>
            <a:off x="6225594" y="2010092"/>
            <a:ext cx="10295" cy="751936"/>
          </a:xfrm>
          <a:prstGeom prst="straightConnector1">
            <a:avLst/>
          </a:pr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8" name="Table 97"/>
          <p:cNvGraphicFramePr>
            <a:graphicFrameLocks noGrp="1"/>
          </p:cNvGraphicFramePr>
          <p:nvPr>
            <p:extLst>
              <p:ext uri="{D42A27DB-BD31-4B8C-83A1-F6EECF244321}">
                <p14:modId xmlns:p14="http://schemas.microsoft.com/office/powerpoint/2010/main" val="1749950657"/>
              </p:ext>
            </p:extLst>
          </p:nvPr>
        </p:nvGraphicFramePr>
        <p:xfrm>
          <a:off x="519064" y="2120719"/>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Public Route Table</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IGW</a:t>
                      </a:r>
                    </a:p>
                  </a:txBody>
                  <a:tcPr anchor="ctr">
                    <a:solidFill>
                      <a:schemeClr val="bg1"/>
                    </a:solidFill>
                  </a:tcPr>
                </a:tc>
                <a:extLst>
                  <a:ext uri="{0D108BD9-81ED-4DB2-BD59-A6C34878D82A}">
                    <a16:rowId xmlns:a16="http://schemas.microsoft.com/office/drawing/2014/main" val="10003"/>
                  </a:ext>
                </a:extLst>
              </a:tr>
            </a:tbl>
          </a:graphicData>
        </a:graphic>
      </p:graphicFrame>
      <p:graphicFrame>
        <p:nvGraphicFramePr>
          <p:cNvPr id="102" name="Table 101"/>
          <p:cNvGraphicFramePr>
            <a:graphicFrameLocks noGrp="1"/>
          </p:cNvGraphicFramePr>
          <p:nvPr>
            <p:extLst>
              <p:ext uri="{D42A27DB-BD31-4B8C-83A1-F6EECF244321}">
                <p14:modId xmlns:p14="http://schemas.microsoft.com/office/powerpoint/2010/main" val="252666591"/>
              </p:ext>
            </p:extLst>
          </p:nvPr>
        </p:nvGraphicFramePr>
        <p:xfrm>
          <a:off x="519064" y="4616423"/>
          <a:ext cx="2128677" cy="1296972"/>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357445">
                <a:tc gridSpan="2">
                  <a:txBody>
                    <a:bodyPr/>
                    <a:lstStyle/>
                    <a:p>
                      <a:pPr algn="ctr"/>
                      <a:r>
                        <a:rPr lang="en-US" sz="1300" b="1" dirty="0"/>
                        <a:t>Private Route Table 1</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NAT-1</a:t>
                      </a:r>
                    </a:p>
                  </a:txBody>
                  <a:tcPr anchor="ctr">
                    <a:solidFill>
                      <a:schemeClr val="bg1"/>
                    </a:solidFill>
                  </a:tcPr>
                </a:tc>
                <a:extLst>
                  <a:ext uri="{0D108BD9-81ED-4DB2-BD59-A6C34878D82A}">
                    <a16:rowId xmlns:a16="http://schemas.microsoft.com/office/drawing/2014/main" val="10003"/>
                  </a:ext>
                </a:extLst>
              </a:tr>
            </a:tbl>
          </a:graphicData>
        </a:graphic>
      </p:graphicFrame>
      <p:graphicFrame>
        <p:nvGraphicFramePr>
          <p:cNvPr id="103" name="Table 102"/>
          <p:cNvGraphicFramePr>
            <a:graphicFrameLocks noGrp="1"/>
          </p:cNvGraphicFramePr>
          <p:nvPr>
            <p:extLst>
              <p:ext uri="{D42A27DB-BD31-4B8C-83A1-F6EECF244321}">
                <p14:modId xmlns:p14="http://schemas.microsoft.com/office/powerpoint/2010/main" val="3887569050"/>
              </p:ext>
            </p:extLst>
          </p:nvPr>
        </p:nvGraphicFramePr>
        <p:xfrm>
          <a:off x="9563188" y="3603397"/>
          <a:ext cx="2128677" cy="1234167"/>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1324344">
                  <a:extLst>
                    <a:ext uri="{9D8B030D-6E8A-4147-A177-3AD203B41FA5}">
                      <a16:colId xmlns:a16="http://schemas.microsoft.com/office/drawing/2014/main" val="20000"/>
                    </a:ext>
                  </a:extLst>
                </a:gridCol>
                <a:gridCol w="804333">
                  <a:extLst>
                    <a:ext uri="{9D8B030D-6E8A-4147-A177-3AD203B41FA5}">
                      <a16:colId xmlns:a16="http://schemas.microsoft.com/office/drawing/2014/main" val="20001"/>
                    </a:ext>
                  </a:extLst>
                </a:gridCol>
              </a:tblGrid>
              <a:tr h="294640">
                <a:tc gridSpan="2">
                  <a:txBody>
                    <a:bodyPr/>
                    <a:lstStyle/>
                    <a:p>
                      <a:pPr algn="ctr"/>
                      <a:r>
                        <a:rPr lang="en-US" sz="1300" b="1" dirty="0"/>
                        <a:t>Private Route Table 2</a:t>
                      </a:r>
                    </a:p>
                  </a:txBody>
                  <a:tcPr anchor="ctr">
                    <a:solidFill>
                      <a:srgbClr val="F3B991"/>
                    </a:solidFill>
                  </a:tcPr>
                </a:tc>
                <a:tc hMerge="1">
                  <a:txBody>
                    <a:bodyPr/>
                    <a:lstStyle/>
                    <a:p>
                      <a:pPr algn="ctr"/>
                      <a:endParaRPr lang="en-US" sz="1000" dirty="0"/>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294640">
                <a:tc>
                  <a:txBody>
                    <a:bodyPr/>
                    <a:lstStyle/>
                    <a:p>
                      <a:pPr algn="ctr"/>
                      <a:r>
                        <a:rPr lang="en-US" sz="1300" dirty="0"/>
                        <a:t>Destination</a:t>
                      </a:r>
                    </a:p>
                  </a:txBody>
                  <a:tcPr anchor="ctr">
                    <a:solidFill>
                      <a:srgbClr val="F3B991"/>
                    </a:solidFill>
                  </a:tcPr>
                </a:tc>
                <a:tc>
                  <a:txBody>
                    <a:bodyPr/>
                    <a:lstStyle/>
                    <a:p>
                      <a:pPr algn="ctr"/>
                      <a:r>
                        <a:rPr lang="en-US" sz="1300" dirty="0"/>
                        <a:t>Target</a:t>
                      </a:r>
                    </a:p>
                  </a:txBody>
                  <a:tcPr anchor="ctr">
                    <a:solidFill>
                      <a:srgbClr val="F3B991"/>
                    </a:solidFill>
                  </a:tcPr>
                </a:tc>
                <a:extLst>
                  <a:ext uri="{0D108BD9-81ED-4DB2-BD59-A6C34878D82A}">
                    <a16:rowId xmlns:a16="http://schemas.microsoft.com/office/drawing/2014/main" val="10001"/>
                  </a:ext>
                </a:extLst>
              </a:tr>
              <a:tr h="350247">
                <a:tc>
                  <a:txBody>
                    <a:bodyPr/>
                    <a:lstStyle/>
                    <a:p>
                      <a:pPr algn="ctr"/>
                      <a:r>
                        <a:rPr lang="hr-HR" sz="1300" dirty="0"/>
                        <a:t>10.200.0.0/20</a:t>
                      </a:r>
                      <a:endParaRPr lang="en-US" sz="1300" dirty="0"/>
                    </a:p>
                  </a:txBody>
                  <a:tcPr anchor="ctr">
                    <a:solidFill>
                      <a:schemeClr val="bg1"/>
                    </a:solidFill>
                  </a:tcPr>
                </a:tc>
                <a:tc>
                  <a:txBody>
                    <a:bodyPr/>
                    <a:lstStyle/>
                    <a:p>
                      <a:pPr algn="ctr"/>
                      <a:r>
                        <a:rPr lang="en-US" sz="1300" dirty="0"/>
                        <a:t>local</a:t>
                      </a:r>
                    </a:p>
                  </a:txBody>
                  <a:tcPr anchor="ctr">
                    <a:solidFill>
                      <a:schemeClr val="bg1"/>
                    </a:solidFill>
                  </a:tcPr>
                </a:tc>
                <a:extLst>
                  <a:ext uri="{0D108BD9-81ED-4DB2-BD59-A6C34878D82A}">
                    <a16:rowId xmlns:a16="http://schemas.microsoft.com/office/drawing/2014/main" val="10002"/>
                  </a:ext>
                </a:extLst>
              </a:tr>
              <a:tr h="294640">
                <a:tc>
                  <a:txBody>
                    <a:bodyPr/>
                    <a:lstStyle/>
                    <a:p>
                      <a:pPr algn="ctr"/>
                      <a:r>
                        <a:rPr lang="en-US" sz="1300" dirty="0"/>
                        <a:t>0.0.0.0/0</a:t>
                      </a:r>
                    </a:p>
                  </a:txBody>
                  <a:tcPr anchor="ctr">
                    <a:solidFill>
                      <a:schemeClr val="bg1"/>
                    </a:solidFill>
                  </a:tcPr>
                </a:tc>
                <a:tc>
                  <a:txBody>
                    <a:bodyPr/>
                    <a:lstStyle/>
                    <a:p>
                      <a:pPr algn="ctr"/>
                      <a:r>
                        <a:rPr lang="en-US" sz="1300" b="0" dirty="0">
                          <a:solidFill>
                            <a:schemeClr val="tx1"/>
                          </a:solidFill>
                        </a:rPr>
                        <a:t>NAT-2</a:t>
                      </a:r>
                    </a:p>
                  </a:txBody>
                  <a:tcPr anchor="ctr">
                    <a:solidFill>
                      <a:schemeClr val="bg1"/>
                    </a:solidFill>
                  </a:tcPr>
                </a:tc>
                <a:extLst>
                  <a:ext uri="{0D108BD9-81ED-4DB2-BD59-A6C34878D82A}">
                    <a16:rowId xmlns:a16="http://schemas.microsoft.com/office/drawing/2014/main" val="10003"/>
                  </a:ext>
                </a:extLst>
              </a:tr>
            </a:tbl>
          </a:graphicData>
        </a:graphic>
      </p:graphicFrame>
      <p:sp>
        <p:nvSpPr>
          <p:cNvPr id="38" name="Freeform 37"/>
          <p:cNvSpPr/>
          <p:nvPr/>
        </p:nvSpPr>
        <p:spPr>
          <a:xfrm>
            <a:off x="5103042" y="3892928"/>
            <a:ext cx="1143785" cy="992957"/>
          </a:xfrm>
          <a:custGeom>
            <a:avLst/>
            <a:gdLst>
              <a:gd name="connsiteX0" fmla="*/ 829559 w 829559"/>
              <a:gd name="connsiteY0" fmla="*/ 0 h 773047"/>
              <a:gd name="connsiteX1" fmla="*/ 499621 w 829559"/>
              <a:gd name="connsiteY1" fmla="*/ 650449 h 773047"/>
              <a:gd name="connsiteX2" fmla="*/ 0 w 829559"/>
              <a:gd name="connsiteY2" fmla="*/ 772998 h 773047"/>
              <a:gd name="connsiteX0" fmla="*/ 829559 w 829559"/>
              <a:gd name="connsiteY0" fmla="*/ 0 h 772998"/>
              <a:gd name="connsiteX1" fmla="*/ 499621 w 829559"/>
              <a:gd name="connsiteY1" fmla="*/ 471340 h 772998"/>
              <a:gd name="connsiteX2" fmla="*/ 0 w 829559"/>
              <a:gd name="connsiteY2" fmla="*/ 772998 h 772998"/>
            </a:gdLst>
            <a:ahLst/>
            <a:cxnLst>
              <a:cxn ang="0">
                <a:pos x="connsiteX0" y="connsiteY0"/>
              </a:cxn>
              <a:cxn ang="0">
                <a:pos x="connsiteX1" y="connsiteY1"/>
              </a:cxn>
              <a:cxn ang="0">
                <a:pos x="connsiteX2" y="connsiteY2"/>
              </a:cxn>
            </a:cxnLst>
            <a:rect l="l" t="t" r="r" b="b"/>
            <a:pathLst>
              <a:path w="829559" h="772998">
                <a:moveTo>
                  <a:pt x="829559" y="0"/>
                </a:moveTo>
                <a:cubicBezTo>
                  <a:pt x="733720" y="260808"/>
                  <a:pt x="637881" y="342507"/>
                  <a:pt x="499621" y="471340"/>
                </a:cubicBezTo>
                <a:cubicBezTo>
                  <a:pt x="361361" y="600173"/>
                  <a:pt x="0" y="772998"/>
                  <a:pt x="0" y="772998"/>
                </a:cubicBezTo>
              </a:path>
            </a:pathLst>
          </a:cu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115"/>
          <p:cNvSpPr/>
          <p:nvPr/>
        </p:nvSpPr>
        <p:spPr>
          <a:xfrm flipH="1">
            <a:off x="6247880" y="3892928"/>
            <a:ext cx="1143785" cy="992957"/>
          </a:xfrm>
          <a:custGeom>
            <a:avLst/>
            <a:gdLst>
              <a:gd name="connsiteX0" fmla="*/ 829559 w 829559"/>
              <a:gd name="connsiteY0" fmla="*/ 0 h 773047"/>
              <a:gd name="connsiteX1" fmla="*/ 499621 w 829559"/>
              <a:gd name="connsiteY1" fmla="*/ 650449 h 773047"/>
              <a:gd name="connsiteX2" fmla="*/ 0 w 829559"/>
              <a:gd name="connsiteY2" fmla="*/ 772998 h 773047"/>
              <a:gd name="connsiteX0" fmla="*/ 829559 w 829559"/>
              <a:gd name="connsiteY0" fmla="*/ 0 h 772998"/>
              <a:gd name="connsiteX1" fmla="*/ 499621 w 829559"/>
              <a:gd name="connsiteY1" fmla="*/ 471340 h 772998"/>
              <a:gd name="connsiteX2" fmla="*/ 0 w 829559"/>
              <a:gd name="connsiteY2" fmla="*/ 772998 h 772998"/>
            </a:gdLst>
            <a:ahLst/>
            <a:cxnLst>
              <a:cxn ang="0">
                <a:pos x="connsiteX0" y="connsiteY0"/>
              </a:cxn>
              <a:cxn ang="0">
                <a:pos x="connsiteX1" y="connsiteY1"/>
              </a:cxn>
              <a:cxn ang="0">
                <a:pos x="connsiteX2" y="connsiteY2"/>
              </a:cxn>
            </a:cxnLst>
            <a:rect l="l" t="t" r="r" b="b"/>
            <a:pathLst>
              <a:path w="829559" h="772998">
                <a:moveTo>
                  <a:pt x="829559" y="0"/>
                </a:moveTo>
                <a:cubicBezTo>
                  <a:pt x="733720" y="260808"/>
                  <a:pt x="637881" y="342507"/>
                  <a:pt x="499621" y="471340"/>
                </a:cubicBezTo>
                <a:cubicBezTo>
                  <a:pt x="361361" y="600173"/>
                  <a:pt x="0" y="772998"/>
                  <a:pt x="0" y="772998"/>
                </a:cubicBezTo>
              </a:path>
            </a:pathLst>
          </a:custGeom>
          <a:ln w="28575">
            <a:solidFill>
              <a:srgbClr val="0070C0"/>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Connector 39"/>
          <p:cNvCxnSpPr/>
          <p:nvPr/>
        </p:nvCxnSpPr>
        <p:spPr>
          <a:xfrm flipV="1">
            <a:off x="2560948" y="4245966"/>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2560948" y="2248237"/>
            <a:ext cx="1145819" cy="453936"/>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a:off x="8642558" y="3764940"/>
            <a:ext cx="987614" cy="182853"/>
          </a:xfrm>
          <a:prstGeom prst="line">
            <a:avLst/>
          </a:prstGeom>
          <a:ln w="28575">
            <a:solidFill>
              <a:srgbClr val="0070C0"/>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nvGrpSpPr>
          <p:cNvPr id="136" name="Group 135"/>
          <p:cNvGrpSpPr/>
          <p:nvPr/>
        </p:nvGrpSpPr>
        <p:grpSpPr>
          <a:xfrm>
            <a:off x="4468554" y="4579296"/>
            <a:ext cx="611341" cy="633984"/>
            <a:chOff x="2792168" y="1918315"/>
            <a:chExt cx="458506" cy="475488"/>
          </a:xfrm>
        </p:grpSpPr>
        <p:pic>
          <p:nvPicPr>
            <p:cNvPr id="137" name="Picture 1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138" name="Rectangle 137"/>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grpSp>
        <p:nvGrpSpPr>
          <p:cNvPr id="142" name="Group 141"/>
          <p:cNvGrpSpPr/>
          <p:nvPr/>
        </p:nvGrpSpPr>
        <p:grpSpPr>
          <a:xfrm>
            <a:off x="7384295" y="4579296"/>
            <a:ext cx="611341" cy="633984"/>
            <a:chOff x="2792168" y="1918315"/>
            <a:chExt cx="458506" cy="475488"/>
          </a:xfrm>
        </p:grpSpPr>
        <p:pic>
          <p:nvPicPr>
            <p:cNvPr id="143" name="Picture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168" y="1918315"/>
              <a:ext cx="458506" cy="475488"/>
            </a:xfrm>
            <a:prstGeom prst="rect">
              <a:avLst/>
            </a:prstGeom>
          </p:spPr>
        </p:pic>
        <p:sp>
          <p:nvSpPr>
            <p:cNvPr id="144" name="Rectangle 143"/>
            <p:cNvSpPr/>
            <p:nvPr/>
          </p:nvSpPr>
          <p:spPr>
            <a:xfrm>
              <a:off x="2832016" y="2017560"/>
              <a:ext cx="378810" cy="276999"/>
            </a:xfrm>
            <a:prstGeom prst="rect">
              <a:avLst/>
            </a:prstGeom>
            <a:noFill/>
          </p:spPr>
          <p:txBody>
            <a:bodyPr wrap="square" lIns="0" tIns="0" rIns="0" bIns="0">
              <a:sp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Web App</a:t>
              </a:r>
            </a:p>
          </p:txBody>
        </p:sp>
      </p:grpSp>
      <p:pic>
        <p:nvPicPr>
          <p:cNvPr id="146" name="Picture 1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0528" y="2854034"/>
            <a:ext cx="609600" cy="629265"/>
          </a:xfrm>
          <a:prstGeom prst="rect">
            <a:avLst/>
          </a:prstGeom>
        </p:spPr>
      </p:pic>
      <p:pic>
        <p:nvPicPr>
          <p:cNvPr id="148" name="Picture 1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6128" y="2848061"/>
            <a:ext cx="609600" cy="629265"/>
          </a:xfrm>
          <a:prstGeom prst="rect">
            <a:avLst/>
          </a:prstGeom>
        </p:spPr>
      </p:pic>
      <p:pic>
        <p:nvPicPr>
          <p:cNvPr id="150" name="Picture 149"/>
          <p:cNvPicPr>
            <a:picLocks noChangeAspect="1"/>
          </p:cNvPicPr>
          <p:nvPr/>
        </p:nvPicPr>
        <p:blipFill>
          <a:blip r:embed="rId4"/>
          <a:stretch>
            <a:fillRect/>
          </a:stretch>
        </p:blipFill>
        <p:spPr>
          <a:xfrm>
            <a:off x="6605657" y="3838315"/>
            <a:ext cx="232399" cy="259740"/>
          </a:xfrm>
          <a:prstGeom prst="rect">
            <a:avLst/>
          </a:prstGeom>
        </p:spPr>
      </p:pic>
      <p:grpSp>
        <p:nvGrpSpPr>
          <p:cNvPr id="68" name="Group 67"/>
          <p:cNvGrpSpPr/>
          <p:nvPr/>
        </p:nvGrpSpPr>
        <p:grpSpPr>
          <a:xfrm>
            <a:off x="11082174" y="5586978"/>
            <a:ext cx="403626" cy="461287"/>
            <a:chOff x="11271015" y="5905029"/>
            <a:chExt cx="403626" cy="461287"/>
          </a:xfrm>
        </p:grpSpPr>
        <p:sp>
          <p:nvSpPr>
            <p:cNvPr id="69" name="Oval 68"/>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0" name="Picture 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71015" y="5905029"/>
              <a:ext cx="403626" cy="461287"/>
            </a:xfrm>
            <a:prstGeom prst="rect">
              <a:avLst/>
            </a:prstGeom>
          </p:spPr>
        </p:pic>
      </p:grpSp>
      <p:sp>
        <p:nvSpPr>
          <p:cNvPr id="71" name="TextBox 70"/>
          <p:cNvSpPr txBox="1"/>
          <p:nvPr/>
        </p:nvSpPr>
        <p:spPr>
          <a:xfrm>
            <a:off x="10666883" y="6039272"/>
            <a:ext cx="1204686"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 60 minutes</a:t>
            </a:r>
          </a:p>
        </p:txBody>
      </p:sp>
    </p:spTree>
    <p:custDataLst>
      <p:tags r:id="rId1"/>
    </p:custDataLst>
    <p:extLst>
      <p:ext uri="{BB962C8B-B14F-4D97-AF65-F5344CB8AC3E}">
        <p14:creationId xmlns:p14="http://schemas.microsoft.com/office/powerpoint/2010/main" val="174842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158621"/>
            <a:ext cx="11115261" cy="989044"/>
          </a:xfrm>
        </p:spPr>
        <p:txBody>
          <a:bodyPr>
            <a:noAutofit/>
          </a:bodyPr>
          <a:lstStyle/>
          <a:p>
            <a:r>
              <a:rPr lang="en-US" dirty="0"/>
              <a:t>   </a:t>
            </a:r>
            <a:r>
              <a:rPr lang="en-US" sz="3400" dirty="0"/>
              <a:t>                                              </a:t>
            </a:r>
          </a:p>
        </p:txBody>
      </p:sp>
      <p:sp>
        <p:nvSpPr>
          <p:cNvPr id="62" name="Subtitle 10"/>
          <p:cNvSpPr txBox="1">
            <a:spLocks/>
          </p:cNvSpPr>
          <p:nvPr/>
        </p:nvSpPr>
        <p:spPr>
          <a:xfrm>
            <a:off x="238539" y="1417752"/>
            <a:ext cx="8157572" cy="4525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b="0" i="0" kern="1200">
                <a:solidFill>
                  <a:schemeClr val="tx1"/>
                </a:solidFill>
                <a:latin typeface="Amazon Ember Light" charset="0"/>
                <a:ea typeface="Amazon Ember Light" charset="0"/>
                <a:cs typeface="Amazon Ember Light" charset="0"/>
              </a:defRPr>
            </a:lvl1pPr>
            <a:lvl2pPr marL="685800" indent="-228600" algn="l" defTabSz="914400" rtl="0" eaLnBrk="1" latinLnBrk="0" hangingPunct="1">
              <a:lnSpc>
                <a:spcPct val="90000"/>
              </a:lnSpc>
              <a:spcBef>
                <a:spcPts val="500"/>
              </a:spcBef>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Blip>
                <a:blip r:embed="rId5"/>
              </a:buBlip>
            </a:pPr>
            <a:r>
              <a:rPr lang="en-US" dirty="0"/>
              <a:t>Explained load balancing and fault tolerance</a:t>
            </a:r>
          </a:p>
          <a:p>
            <a:pPr marL="342900" indent="-342900">
              <a:lnSpc>
                <a:spcPct val="150000"/>
              </a:lnSpc>
              <a:buBlip>
                <a:blip r:embed="rId5"/>
              </a:buBlip>
            </a:pPr>
            <a:r>
              <a:rPr lang="en-US" dirty="0"/>
              <a:t>Described high availability across regions</a:t>
            </a:r>
          </a:p>
          <a:p>
            <a:pPr marL="342900" indent="-342900">
              <a:lnSpc>
                <a:spcPct val="150000"/>
              </a:lnSpc>
              <a:buBlip>
                <a:blip r:embed="rId5"/>
              </a:buBlip>
            </a:pPr>
            <a:r>
              <a:rPr lang="en-US" dirty="0"/>
              <a:t>Introduced connections outside of AWS</a:t>
            </a:r>
          </a:p>
          <a:p>
            <a:pPr marL="342900" indent="-342900">
              <a:lnSpc>
                <a:spcPct val="150000"/>
              </a:lnSpc>
              <a:buBlip>
                <a:blip r:embed="rId5"/>
              </a:buBlip>
            </a:pPr>
            <a:endParaRPr lang="en-US" sz="2400" dirty="0"/>
          </a:p>
          <a:p>
            <a:pPr marL="0" indent="0">
              <a:lnSpc>
                <a:spcPct val="150000"/>
              </a:lnSpc>
              <a:buNone/>
            </a:pPr>
            <a:r>
              <a:rPr lang="en-US" sz="2400" b="1" dirty="0"/>
              <a:t>To finish this module:</a:t>
            </a:r>
          </a:p>
          <a:p>
            <a:pPr marL="342900" indent="-342900">
              <a:lnSpc>
                <a:spcPct val="150000"/>
              </a:lnSpc>
              <a:buBlip>
                <a:blip r:embed="rId5"/>
              </a:buBlip>
            </a:pPr>
            <a:r>
              <a:rPr lang="en-US" sz="2400" dirty="0"/>
              <a:t>Complete:</a:t>
            </a:r>
          </a:p>
        </p:txBody>
      </p:sp>
      <p:grpSp>
        <p:nvGrpSpPr>
          <p:cNvPr id="63" name="Group 62"/>
          <p:cNvGrpSpPr/>
          <p:nvPr/>
        </p:nvGrpSpPr>
        <p:grpSpPr>
          <a:xfrm>
            <a:off x="2140389" y="5102089"/>
            <a:ext cx="3817197" cy="561370"/>
            <a:chOff x="4188879" y="4810544"/>
            <a:chExt cx="3817197" cy="561370"/>
          </a:xfrm>
        </p:grpSpPr>
        <p:sp>
          <p:nvSpPr>
            <p:cNvPr id="64" name="TextBox 63"/>
            <p:cNvSpPr txBox="1"/>
            <p:nvPr/>
          </p:nvSpPr>
          <p:spPr>
            <a:xfrm>
              <a:off x="4721202" y="4941027"/>
              <a:ext cx="3284874" cy="430887"/>
            </a:xfrm>
            <a:prstGeom prst="rect">
              <a:avLst/>
            </a:prstGeom>
            <a:noFill/>
          </p:spPr>
          <p:txBody>
            <a:bodyPr wrap="none" rtlCol="0">
              <a:spAutoFit/>
            </a:bodyPr>
            <a:lstStyle/>
            <a:p>
              <a:r>
                <a:rPr lang="en-US" sz="2200" b="1" dirty="0">
                  <a:latin typeface="Amazon Ember" panose="020B0603020204020204" pitchFamily="34" charset="0"/>
                  <a:ea typeface="Amazon Ember" panose="020B0603020204020204" pitchFamily="34" charset="0"/>
                  <a:cs typeface="Amazon Ember" panose="020B0603020204020204" pitchFamily="34" charset="0"/>
                </a:rPr>
                <a:t>Knowledge Assessment</a:t>
              </a:r>
            </a:p>
          </p:txBody>
        </p:sp>
        <p:pic>
          <p:nvPicPr>
            <p:cNvPr id="65" name="Picture 6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7" name="Title 1"/>
          <p:cNvSpPr txBox="1">
            <a:spLocks/>
          </p:cNvSpPr>
          <p:nvPr/>
        </p:nvSpPr>
        <p:spPr>
          <a:xfrm>
            <a:off x="390939" y="311021"/>
            <a:ext cx="11115261" cy="989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Amazon Ember Light" charset="0"/>
                <a:ea typeface="Amazon Ember Light" charset="0"/>
                <a:cs typeface="Amazon Ember Light" charset="0"/>
              </a:defRPr>
            </a:lvl1pPr>
          </a:lstStyle>
          <a:p>
            <a:r>
              <a:rPr lang="en-US" sz="3400" dirty="0"/>
              <a:t>Module 3 – High Availability, Part 1 Review:                                                      </a:t>
            </a:r>
          </a:p>
        </p:txBody>
      </p:sp>
    </p:spTree>
    <p:custDataLst>
      <p:tags r:id="rId1"/>
    </p:custDataLst>
    <p:extLst>
      <p:ext uri="{BB962C8B-B14F-4D97-AF65-F5344CB8AC3E}">
        <p14:creationId xmlns:p14="http://schemas.microsoft.com/office/powerpoint/2010/main" val="2525232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C4B9-29DC-444F-B0C6-CF540AD690CE}"/>
              </a:ext>
            </a:extLst>
          </p:cNvPr>
          <p:cNvSpPr>
            <a:spLocks noGrp="1"/>
          </p:cNvSpPr>
          <p:nvPr>
            <p:ph type="title"/>
          </p:nvPr>
        </p:nvSpPr>
        <p:spPr>
          <a:xfrm>
            <a:off x="548308" y="2514602"/>
            <a:ext cx="11115261" cy="2306386"/>
          </a:xfrm>
        </p:spPr>
        <p:txBody>
          <a:bodyPr/>
          <a:lstStyle/>
          <a:p>
            <a:pPr>
              <a:lnSpc>
                <a:spcPct val="100000"/>
              </a:lnSpc>
              <a:spcBef>
                <a:spcPts val="1400"/>
              </a:spcBef>
            </a:pPr>
            <a:r>
              <a:rPr lang="en-US" sz="4800" dirty="0"/>
              <a:t>Up Next: Group Discussion – </a:t>
            </a:r>
            <a:br>
              <a:rPr lang="en-US" sz="4800" dirty="0"/>
            </a:br>
            <a:r>
              <a:rPr lang="en-US" sz="4800" dirty="0"/>
              <a:t>Forklifting an Existing Application</a:t>
            </a:r>
            <a:br>
              <a:rPr lang="en-US" sz="3600" dirty="0"/>
            </a:br>
            <a:br>
              <a:rPr lang="en-US" sz="2400" dirty="0"/>
            </a:br>
            <a:endParaRPr lang="en-US" sz="3600" dirty="0"/>
          </a:p>
        </p:txBody>
      </p:sp>
    </p:spTree>
    <p:extLst>
      <p:ext uri="{BB962C8B-B14F-4D97-AF65-F5344CB8AC3E}">
        <p14:creationId xmlns:p14="http://schemas.microsoft.com/office/powerpoint/2010/main" val="123896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2932909"/>
            <a:ext cx="11095836" cy="779463"/>
          </a:xfrm>
        </p:spPr>
        <p:txBody>
          <a:bodyPr>
            <a:noAutofit/>
          </a:bodyPr>
          <a:lstStyle/>
          <a:p>
            <a:r>
              <a:rPr lang="en-US" sz="4800" dirty="0"/>
              <a:t>What Is High Availability?</a:t>
            </a:r>
          </a:p>
        </p:txBody>
      </p:sp>
    </p:spTree>
    <p:custDataLst>
      <p:tags r:id="rId1"/>
    </p:custDataLst>
    <p:extLst>
      <p:ext uri="{BB962C8B-B14F-4D97-AF65-F5344CB8AC3E}">
        <p14:creationId xmlns:p14="http://schemas.microsoft.com/office/powerpoint/2010/main" val="3329090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6314" y="4967115"/>
            <a:ext cx="11294532" cy="1246495"/>
          </a:xfrm>
          <a:prstGeom prst="rect">
            <a:avLst/>
          </a:prstGeom>
          <a:noFill/>
        </p:spPr>
        <p:txBody>
          <a:bodyPr wrap="square" rtlCol="0">
            <a:spAutoFit/>
          </a:bodyPr>
          <a:lstStyle/>
          <a:p>
            <a:pPr algn="just"/>
            <a:r>
              <a:rPr lang="en-US" sz="1500" dirty="0">
                <a:solidFill>
                  <a:schemeClr val="bg1"/>
                </a:solidFill>
                <a:latin typeface="Amazon Ember Light" charset="0"/>
                <a:ea typeface="Amazon Ember Light" charset="0"/>
                <a:cs typeface="Amazon Ember Light" charset="0"/>
              </a:rPr>
              <a:t>© 2018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500" u="sng" dirty="0">
                <a:solidFill>
                  <a:schemeClr val="bg1"/>
                </a:solidFill>
                <a:latin typeface="Amazon Ember Light" charset="0"/>
                <a:ea typeface="Amazon Ember Light" charset="0"/>
                <a:cs typeface="Amazon Ember Light" charset="0"/>
              </a:rPr>
              <a:t>aws-course-feedback@amazon.com</a:t>
            </a:r>
            <a:r>
              <a:rPr lang="en-US" sz="1500" dirty="0">
                <a:solidFill>
                  <a:schemeClr val="bg1"/>
                </a:solidFill>
                <a:latin typeface="Amazon Ember Light" charset="0"/>
                <a:ea typeface="Amazon Ember Light" charset="0"/>
                <a:cs typeface="Amazon Ember Light" charset="0"/>
              </a:rPr>
              <a:t>. For all other questions, contact us at: </a:t>
            </a:r>
            <a:r>
              <a:rPr lang="en-US" sz="1500" u="sng" dirty="0">
                <a:solidFill>
                  <a:schemeClr val="bg1"/>
                </a:solidFill>
                <a:latin typeface="Amazon Ember Light" charset="0"/>
                <a:ea typeface="Amazon Ember Light" charset="0"/>
                <a:cs typeface="Amazon Ember Light" charset="0"/>
              </a:rPr>
              <a:t>https://aws.amazon.com/contact-us/aws-training/</a:t>
            </a:r>
            <a:r>
              <a:rPr lang="en-US" sz="1500" dirty="0">
                <a:solidFill>
                  <a:schemeClr val="bg1"/>
                </a:solidFill>
                <a:latin typeface="Amazon Ember Light" charset="0"/>
                <a:ea typeface="Amazon Ember Light" charset="0"/>
                <a:cs typeface="Amazon Ember Light" charset="0"/>
              </a:rPr>
              <a:t>. All trademarks are the property of their owners.</a:t>
            </a:r>
          </a:p>
          <a:p>
            <a:pPr algn="just"/>
            <a:endParaRPr lang="en-US" sz="1500" dirty="0"/>
          </a:p>
        </p:txBody>
      </p:sp>
      <p:sp>
        <p:nvSpPr>
          <p:cNvPr id="6" name="Title 1"/>
          <p:cNvSpPr>
            <a:spLocks noGrp="1"/>
          </p:cNvSpPr>
          <p:nvPr>
            <p:ph type="ctrTitle"/>
          </p:nvPr>
        </p:nvSpPr>
        <p:spPr>
          <a:xfrm>
            <a:off x="5637571" y="2810934"/>
            <a:ext cx="6558160" cy="834496"/>
          </a:xfrm>
        </p:spPr>
        <p:txBody>
          <a:bodyPr>
            <a:noAutofit/>
          </a:bodyPr>
          <a:lstStyle/>
          <a:p>
            <a:r>
              <a:rPr lang="en-US" sz="4400" dirty="0"/>
              <a:t>Thanks for participating!</a:t>
            </a:r>
          </a:p>
        </p:txBody>
      </p:sp>
    </p:spTree>
    <p:custDataLst>
      <p:tags r:id="rId1"/>
    </p:custDataLst>
    <p:extLst>
      <p:ext uri="{BB962C8B-B14F-4D97-AF65-F5344CB8AC3E}">
        <p14:creationId xmlns:p14="http://schemas.microsoft.com/office/powerpoint/2010/main" val="125489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What Is High Availability?</a:t>
            </a:r>
          </a:p>
        </p:txBody>
      </p:sp>
      <p:sp>
        <p:nvSpPr>
          <p:cNvPr id="7" name="Rectangle 6"/>
          <p:cNvSpPr/>
          <p:nvPr/>
        </p:nvSpPr>
        <p:spPr>
          <a:xfrm>
            <a:off x="301746" y="1516890"/>
            <a:ext cx="11267402" cy="757130"/>
          </a:xfrm>
          <a:prstGeom prst="rect">
            <a:avLst/>
          </a:prstGeom>
        </p:spPr>
        <p:txBody>
          <a:bodyPr wrap="square">
            <a:spAutoFit/>
          </a:bodyPr>
          <a:lstStyle/>
          <a:p>
            <a:pPr lvl="0">
              <a:lnSpc>
                <a:spcPct val="90000"/>
              </a:lnSpc>
              <a:spcBef>
                <a:spcPts val="1000"/>
              </a:spcBef>
            </a:pPr>
            <a:r>
              <a:rPr lang="en-US" sz="2400" dirty="0">
                <a:latin typeface="Amazon Ember Light" charset="0"/>
                <a:ea typeface="Amazon Ember Light" charset="0"/>
                <a:cs typeface="Amazon Ember Light" charset="0"/>
              </a:rPr>
              <a:t>High availability (HA) is about ensuring that your application's downtime is minimized as much as possible, without the need for human intervention.</a:t>
            </a:r>
          </a:p>
        </p:txBody>
      </p:sp>
      <p:sp>
        <p:nvSpPr>
          <p:cNvPr id="17" name="TextBox 16"/>
          <p:cNvSpPr txBox="1"/>
          <p:nvPr/>
        </p:nvSpPr>
        <p:spPr>
          <a:xfrm>
            <a:off x="4705074" y="2448246"/>
            <a:ext cx="3681811" cy="400110"/>
          </a:xfrm>
          <a:prstGeom prst="rect">
            <a:avLst/>
          </a:prstGeom>
          <a:noFill/>
        </p:spPr>
        <p:txBody>
          <a:bodyPr wrap="square" rtlCol="0">
            <a:spAutoFit/>
          </a:bodyPr>
          <a:lstStyle/>
          <a:p>
            <a:pPr algn="ctr"/>
            <a:r>
              <a:rPr lang="en-US" sz="2000" b="1" dirty="0">
                <a:latin typeface="Amazon Ember" panose="020B0603020204020204" pitchFamily="34" charset="0"/>
                <a:ea typeface="Amazon Ember" panose="020B0603020204020204" pitchFamily="34" charset="0"/>
                <a:cs typeface="Amazon Ember" panose="020B0603020204020204" pitchFamily="34" charset="0"/>
              </a:rPr>
              <a:t>Levels of Availability:</a:t>
            </a:r>
          </a:p>
        </p:txBody>
      </p:sp>
      <p:graphicFrame>
        <p:nvGraphicFramePr>
          <p:cNvPr id="4" name="Table 8"/>
          <p:cNvGraphicFramePr>
            <a:graphicFrameLocks noGrp="1"/>
          </p:cNvGraphicFramePr>
          <p:nvPr>
            <p:extLst>
              <p:ext uri="{D42A27DB-BD31-4B8C-83A1-F6EECF244321}">
                <p14:modId xmlns:p14="http://schemas.microsoft.com/office/powerpoint/2010/main" val="1163267892"/>
              </p:ext>
            </p:extLst>
          </p:nvPr>
        </p:nvGraphicFramePr>
        <p:xfrm>
          <a:off x="1279258" y="2922103"/>
          <a:ext cx="8295108" cy="3282115"/>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396577">
                  <a:extLst>
                    <a:ext uri="{9D8B030D-6E8A-4147-A177-3AD203B41FA5}">
                      <a16:colId xmlns:a16="http://schemas.microsoft.com/office/drawing/2014/main" val="20002"/>
                    </a:ext>
                  </a:extLst>
                </a:gridCol>
                <a:gridCol w="1834531">
                  <a:extLst>
                    <a:ext uri="{9D8B030D-6E8A-4147-A177-3AD203B41FA5}">
                      <a16:colId xmlns:a16="http://schemas.microsoft.com/office/drawing/2014/main" val="20003"/>
                    </a:ext>
                  </a:extLst>
                </a:gridCol>
              </a:tblGrid>
              <a:tr h="905678">
                <a:tc>
                  <a:txBody>
                    <a:bodyPr/>
                    <a:lstStyle/>
                    <a:p>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oFill/>
                  </a:tcPr>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Percent</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of Uptime</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Max Downtime per Year</a:t>
                      </a:r>
                    </a:p>
                  </a:txBody>
                  <a:tcPr marL="121920" marR="121920" marT="60960" marB="60960"/>
                </a:tc>
                <a:tc>
                  <a:txBody>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Equivalent</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a:t>
                      </a:r>
                      <a:r>
                        <a:rPr lang="en-US" sz="1800" dirty="0">
                          <a:latin typeface="Amazon Ember" panose="020B0603020204020204" pitchFamily="34" charset="0"/>
                          <a:ea typeface="Amazon Ember" panose="020B0603020204020204" pitchFamily="34" charset="0"/>
                          <a:cs typeface="Amazon Ember" panose="020B0603020204020204" pitchFamily="34" charset="0"/>
                        </a:rPr>
                        <a:t>Downtime per Day</a:t>
                      </a:r>
                    </a:p>
                  </a:txBody>
                  <a:tcPr marL="121920" marR="121920" marT="60960" marB="60960"/>
                </a:tc>
                <a:extLst>
                  <a:ext uri="{0D108BD9-81ED-4DB2-BD59-A6C34878D82A}">
                    <a16:rowId xmlns:a16="http://schemas.microsoft.com/office/drawing/2014/main" val="10000"/>
                  </a:ext>
                </a:extLst>
              </a:tr>
              <a:tr h="467447">
                <a:tc>
                  <a:txBody>
                    <a:bodyPr/>
                    <a:lstStyle/>
                    <a:p>
                      <a:pPr algn="r"/>
                      <a:r>
                        <a:rPr lang="en-US" sz="1800" dirty="0">
                          <a:latin typeface="Amazon Ember" panose="020B0603020204020204" pitchFamily="34" charset="0"/>
                          <a:ea typeface="Amazon Ember" panose="020B0603020204020204" pitchFamily="34" charset="0"/>
                          <a:cs typeface="Amazon Ember" panose="020B0603020204020204" pitchFamily="34" charset="0"/>
                        </a:rPr>
                        <a:t>1 Nine</a:t>
                      </a:r>
                    </a:p>
                  </a:txBody>
                  <a:tcPr marL="121920" marR="121920" marT="60960" marB="60960">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90%</a:t>
                      </a:r>
                    </a:p>
                  </a:txBody>
                  <a:tcPr marL="121920" marR="121920" marT="60960" marB="60960"/>
                </a:tc>
                <a:tc>
                  <a:txBody>
                    <a:bodyPr/>
                    <a:lstStyle/>
                    <a:p>
                      <a:pPr algn="ctr">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36.5 days</a:t>
                      </a:r>
                    </a:p>
                  </a:txBody>
                  <a:tcPr marL="121920" marR="121920" marT="60960" marB="60960"/>
                </a:tc>
                <a:tc>
                  <a:txBody>
                    <a:bodyPr/>
                    <a:lstStyle/>
                    <a:p>
                      <a:pPr algn="l" defTabSz="347663">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2.4 hrs</a:t>
                      </a:r>
                    </a:p>
                  </a:txBody>
                  <a:tcPr marL="121920" marR="121920" marT="60960" marB="60960"/>
                </a:tc>
                <a:extLst>
                  <a:ext uri="{0D108BD9-81ED-4DB2-BD59-A6C34878D82A}">
                    <a16:rowId xmlns:a16="http://schemas.microsoft.com/office/drawing/2014/main" val="10001"/>
                  </a:ext>
                </a:extLst>
              </a:tr>
              <a:tr h="467447">
                <a:tc>
                  <a:txBody>
                    <a:bodyPr/>
                    <a:lstStyle/>
                    <a:p>
                      <a:pPr algn="r"/>
                      <a:r>
                        <a:rPr lang="en-US" sz="1800" dirty="0">
                          <a:latin typeface="Amazon Ember" panose="020B0603020204020204" pitchFamily="34" charset="0"/>
                          <a:ea typeface="Amazon Ember" panose="020B0603020204020204" pitchFamily="34" charset="0"/>
                          <a:cs typeface="Amazon Ember" panose="020B0603020204020204" pitchFamily="34" charset="0"/>
                        </a:rPr>
                        <a:t>2 Nines</a:t>
                      </a:r>
                    </a:p>
                  </a:txBody>
                  <a:tcPr marL="121920" marR="121920" marT="60960" marB="60960">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99%</a:t>
                      </a:r>
                    </a:p>
                  </a:txBody>
                  <a:tcPr marL="121920" marR="121920" marT="60960" marB="60960"/>
                </a:tc>
                <a:tc>
                  <a:txBody>
                    <a:bodyPr/>
                    <a:lstStyle/>
                    <a:p>
                      <a:pPr algn="ctr">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3.65 days</a:t>
                      </a:r>
                    </a:p>
                  </a:txBody>
                  <a:tcPr marL="121920" marR="121920" marT="60960" marB="60960"/>
                </a:tc>
                <a:tc>
                  <a:txBody>
                    <a:bodyPr/>
                    <a:lstStyle/>
                    <a:p>
                      <a:pPr algn="l">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14 min</a:t>
                      </a:r>
                    </a:p>
                  </a:txBody>
                  <a:tcPr marL="121920" marR="121920" marT="60960" marB="60960"/>
                </a:tc>
                <a:extLst>
                  <a:ext uri="{0D108BD9-81ED-4DB2-BD59-A6C34878D82A}">
                    <a16:rowId xmlns:a16="http://schemas.microsoft.com/office/drawing/2014/main" val="10002"/>
                  </a:ext>
                </a:extLst>
              </a:tr>
              <a:tr h="467447">
                <a:tc>
                  <a:txBody>
                    <a:bodyPr/>
                    <a:lstStyle/>
                    <a:p>
                      <a:pPr algn="r"/>
                      <a:r>
                        <a:rPr lang="en-US" sz="1800" dirty="0">
                          <a:latin typeface="Amazon Ember" panose="020B0603020204020204" pitchFamily="34" charset="0"/>
                          <a:ea typeface="Amazon Ember" panose="020B0603020204020204" pitchFamily="34" charset="0"/>
                          <a:cs typeface="Amazon Ember" panose="020B0603020204020204" pitchFamily="34" charset="0"/>
                        </a:rPr>
                        <a:t>3 Nines</a:t>
                      </a:r>
                    </a:p>
                  </a:txBody>
                  <a:tcPr marL="121920" marR="121920" marT="60960" marB="60960">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99.9%</a:t>
                      </a:r>
                    </a:p>
                  </a:txBody>
                  <a:tcPr marL="121920" marR="121920" marT="60960" marB="60960"/>
                </a:tc>
                <a:tc>
                  <a:txBody>
                    <a:bodyPr/>
                    <a:lstStyle/>
                    <a:p>
                      <a:pPr algn="ctr">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8.76 hrs</a:t>
                      </a:r>
                    </a:p>
                  </a:txBody>
                  <a:tcPr marL="121920" marR="121920" marT="60960" marB="60960"/>
                </a:tc>
                <a:tc>
                  <a:txBody>
                    <a:bodyPr/>
                    <a:lstStyle/>
                    <a:p>
                      <a:pPr algn="l">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86 sec</a:t>
                      </a:r>
                    </a:p>
                  </a:txBody>
                  <a:tcPr marL="121920" marR="121920" marT="60960" marB="60960"/>
                </a:tc>
                <a:extLst>
                  <a:ext uri="{0D108BD9-81ED-4DB2-BD59-A6C34878D82A}">
                    <a16:rowId xmlns:a16="http://schemas.microsoft.com/office/drawing/2014/main" val="10003"/>
                  </a:ext>
                </a:extLst>
              </a:tr>
              <a:tr h="467447">
                <a:tc>
                  <a:txBody>
                    <a:bodyPr/>
                    <a:lstStyle/>
                    <a:p>
                      <a:pPr algn="r"/>
                      <a:r>
                        <a:rPr lang="en-US" sz="1800" dirty="0">
                          <a:latin typeface="Amazon Ember" panose="020B0603020204020204" pitchFamily="34" charset="0"/>
                          <a:ea typeface="Amazon Ember" panose="020B0603020204020204" pitchFamily="34" charset="0"/>
                          <a:cs typeface="Amazon Ember" panose="020B0603020204020204" pitchFamily="34" charset="0"/>
                        </a:rPr>
                        <a:t>4 Nines</a:t>
                      </a:r>
                    </a:p>
                  </a:txBody>
                  <a:tcPr marL="121920" marR="121920" marT="60960" marB="60960">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99.99%</a:t>
                      </a:r>
                    </a:p>
                  </a:txBody>
                  <a:tcPr marL="121920" marR="121920" marT="60960" marB="60960"/>
                </a:tc>
                <a:tc>
                  <a:txBody>
                    <a:bodyPr/>
                    <a:lstStyle/>
                    <a:p>
                      <a:pPr algn="ctr">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52.6</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min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tc>
                  <a:txBody>
                    <a:bodyPr/>
                    <a:lstStyle/>
                    <a:p>
                      <a:pPr algn="l">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8.6 sec</a:t>
                      </a:r>
                    </a:p>
                  </a:txBody>
                  <a:tcPr marL="121920" marR="121920" marT="60960" marB="60960"/>
                </a:tc>
                <a:extLst>
                  <a:ext uri="{0D108BD9-81ED-4DB2-BD59-A6C34878D82A}">
                    <a16:rowId xmlns:a16="http://schemas.microsoft.com/office/drawing/2014/main" val="10004"/>
                  </a:ext>
                </a:extLst>
              </a:tr>
              <a:tr h="467447">
                <a:tc>
                  <a:txBody>
                    <a:bodyPr/>
                    <a:lstStyle/>
                    <a:p>
                      <a:pPr algn="r"/>
                      <a:r>
                        <a:rPr lang="en-US" sz="1800" dirty="0">
                          <a:latin typeface="Amazon Ember" panose="020B0603020204020204" pitchFamily="34" charset="0"/>
                          <a:ea typeface="Amazon Ember" panose="020B0603020204020204" pitchFamily="34" charset="0"/>
                          <a:cs typeface="Amazon Ember" panose="020B0603020204020204" pitchFamily="34" charset="0"/>
                        </a:rPr>
                        <a:t>5 Nines</a:t>
                      </a:r>
                    </a:p>
                  </a:txBody>
                  <a:tcPr marL="121920" marR="121920" marT="60960" marB="60960">
                    <a:noFill/>
                  </a:tcPr>
                </a:tc>
                <a:tc>
                  <a:txBody>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99.999%</a:t>
                      </a:r>
                    </a:p>
                  </a:txBody>
                  <a:tcPr marL="121920" marR="121920" marT="60960" marB="60960"/>
                </a:tc>
                <a:tc>
                  <a:txBody>
                    <a:bodyPr/>
                    <a:lstStyle/>
                    <a:p>
                      <a:pPr algn="ctr">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5.25 min</a:t>
                      </a:r>
                    </a:p>
                  </a:txBody>
                  <a:tcPr marL="121920" marR="121920" marT="60960" marB="60960"/>
                </a:tc>
                <a:tc>
                  <a:txBody>
                    <a:bodyPr/>
                    <a:lstStyle/>
                    <a:p>
                      <a:pPr algn="l">
                        <a:tabLst>
                          <a:tab pos="1143000" algn="r"/>
                        </a:tabLst>
                      </a:pPr>
                      <a:r>
                        <a:rPr lang="en-US" sz="1800" dirty="0">
                          <a:latin typeface="Amazon Ember" panose="020B0603020204020204" pitchFamily="34" charset="0"/>
                          <a:ea typeface="Amazon Ember" panose="020B0603020204020204" pitchFamily="34" charset="0"/>
                          <a:cs typeface="Amazon Ember" panose="020B0603020204020204" pitchFamily="34" charset="0"/>
                        </a:rPr>
                        <a:t>	.86</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sec</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950392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Elbow Connector 17"/>
          <p:cNvCxnSpPr/>
          <p:nvPr/>
        </p:nvCxnSpPr>
        <p:spPr>
          <a:xfrm flipV="1">
            <a:off x="4313355" y="4621703"/>
            <a:ext cx="2172915" cy="488157"/>
          </a:xfrm>
          <a:prstGeom prst="bentConnector3">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4313355" y="4126743"/>
            <a:ext cx="2172915" cy="494960"/>
          </a:xfrm>
          <a:prstGeom prst="bentConnector3">
            <a:avLst>
              <a:gd name="adj1" fmla="val 50000"/>
            </a:avLst>
          </a:prstGeom>
          <a:ln>
            <a:solidFill>
              <a:srgbClr val="C0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itle 1"/>
          <p:cNvSpPr>
            <a:spLocks noGrp="1"/>
          </p:cNvSpPr>
          <p:nvPr>
            <p:ph type="title"/>
          </p:nvPr>
        </p:nvSpPr>
        <p:spPr/>
        <p:txBody>
          <a:bodyPr>
            <a:normAutofit/>
          </a:bodyPr>
          <a:lstStyle/>
          <a:p>
            <a:r>
              <a:rPr lang="en-US" dirty="0"/>
              <a:t>Avoid Single Points of Failure</a:t>
            </a:r>
          </a:p>
        </p:txBody>
      </p:sp>
      <p:sp>
        <p:nvSpPr>
          <p:cNvPr id="3" name="Content Placeholder 2"/>
          <p:cNvSpPr>
            <a:spLocks noGrp="1"/>
          </p:cNvSpPr>
          <p:nvPr>
            <p:ph idx="1"/>
          </p:nvPr>
        </p:nvSpPr>
        <p:spPr>
          <a:xfrm>
            <a:off x="7928181" y="5052765"/>
            <a:ext cx="3568148" cy="1283017"/>
          </a:xfrm>
          <a:ln w="19050">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noAutofit/>
          </a:bodyPr>
          <a:lstStyle/>
          <a:p>
            <a:pPr marL="0" indent="0" algn="ctr">
              <a:spcAft>
                <a:spcPts val="800"/>
              </a:spcAft>
              <a:buNone/>
            </a:pPr>
            <a:r>
              <a:rPr lang="en-US" sz="2400" i="1" dirty="0"/>
              <a:t>Assume everything fails, and design backwards. </a:t>
            </a:r>
          </a:p>
        </p:txBody>
      </p:sp>
      <p:sp>
        <p:nvSpPr>
          <p:cNvPr id="7" name="Rectangle 6"/>
          <p:cNvSpPr/>
          <p:nvPr/>
        </p:nvSpPr>
        <p:spPr>
          <a:xfrm>
            <a:off x="2411555" y="1671403"/>
            <a:ext cx="6489291" cy="1384995"/>
          </a:xfrm>
          <a:prstGeom prst="rect">
            <a:avLst/>
          </a:prstGeom>
        </p:spPr>
        <p:txBody>
          <a:bodyPr wrap="square">
            <a:spAutoFit/>
          </a:bodyPr>
          <a:lstStyle/>
          <a:p>
            <a:pPr lvl="0" algn="ctr">
              <a:spcBef>
                <a:spcPct val="20000"/>
              </a:spcBef>
            </a:pPr>
            <a:r>
              <a:rPr lang="en-US" sz="2800" dirty="0">
                <a:latin typeface="Amazon Ember Light" charset="0"/>
                <a:ea typeface="Amazon Ember Light" charset="0"/>
                <a:cs typeface="Amazon Ember Light" charset="0"/>
              </a:rPr>
              <a:t>Implement redundancy where possible                              in order to prevent single failures from                           bringing down an entire system.</a:t>
            </a:r>
          </a:p>
        </p:txBody>
      </p:sp>
      <p:pic>
        <p:nvPicPr>
          <p:cNvPr id="6" name="Picture 5"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502" y="3541761"/>
            <a:ext cx="1294853" cy="1169395"/>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3249507" y="5694274"/>
            <a:ext cx="832843"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Servers</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502" y="4524879"/>
            <a:ext cx="1294853" cy="1169395"/>
          </a:xfrm>
          <a:prstGeom prst="rect">
            <a:avLst/>
          </a:prstGeom>
          <a:effectLst>
            <a:outerShdw blurRad="50800" dist="38100" dir="2700000" algn="tl" rotWithShape="0">
              <a:prstClr val="black">
                <a:alpha val="40000"/>
              </a:prstClr>
            </a:outerShdw>
          </a:effectLst>
        </p:spPr>
      </p:pic>
      <p:pic>
        <p:nvPicPr>
          <p:cNvPr id="10" name="Picture 9" descr="RDS-DB-Inst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6270" y="4126401"/>
            <a:ext cx="1343937" cy="990035"/>
          </a:xfrm>
          <a:prstGeom prst="rect">
            <a:avLst/>
          </a:prstGeom>
          <a:effectLst>
            <a:outerShdw blurRad="50800" dist="38100" dir="2700000" algn="tl" rotWithShape="0">
              <a:prstClr val="black">
                <a:alpha val="40000"/>
              </a:prstClr>
            </a:outerShdw>
          </a:effectLst>
        </p:spPr>
      </p:pic>
      <p:cxnSp>
        <p:nvCxnSpPr>
          <p:cNvPr id="11" name="Elbow Connector 10"/>
          <p:cNvCxnSpPr>
            <a:stCxn id="9" idx="3"/>
            <a:endCxn id="10" idx="1"/>
          </p:cNvCxnSpPr>
          <p:nvPr/>
        </p:nvCxnSpPr>
        <p:spPr>
          <a:xfrm flipV="1">
            <a:off x="4313355" y="4621419"/>
            <a:ext cx="2172915" cy="488157"/>
          </a:xfrm>
          <a:prstGeom prst="bentConnector3">
            <a:avLst/>
          </a:prstGeom>
          <a:ln w="19050">
            <a:solidFill>
              <a:srgbClr val="0070C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 idx="3"/>
            <a:endCxn id="10" idx="1"/>
          </p:cNvCxnSpPr>
          <p:nvPr/>
        </p:nvCxnSpPr>
        <p:spPr>
          <a:xfrm>
            <a:off x="4313355" y="4126459"/>
            <a:ext cx="2172915" cy="494960"/>
          </a:xfrm>
          <a:prstGeom prst="bentConnector3">
            <a:avLst>
              <a:gd name="adj1" fmla="val 50000"/>
            </a:avLst>
          </a:prstGeom>
          <a:ln w="19050">
            <a:solidFill>
              <a:srgbClr val="0070C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578633" y="5175436"/>
            <a:ext cx="1159208" cy="451534"/>
          </a:xfrm>
          <a:prstGeom prst="rect">
            <a:avLst/>
          </a:prstGeom>
          <a:noFill/>
          <a:effectLst/>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Database Server</a:t>
            </a:r>
          </a:p>
        </p:txBody>
      </p:sp>
      <p:sp>
        <p:nvSpPr>
          <p:cNvPr id="14" name="Multiply 13"/>
          <p:cNvSpPr/>
          <p:nvPr/>
        </p:nvSpPr>
        <p:spPr>
          <a:xfrm>
            <a:off x="6486268" y="4087073"/>
            <a:ext cx="1343939" cy="1076256"/>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p:cNvSpPr txBox="1"/>
          <p:nvPr/>
        </p:nvSpPr>
        <p:spPr>
          <a:xfrm>
            <a:off x="7798573" y="4383826"/>
            <a:ext cx="2204547" cy="461665"/>
          </a:xfrm>
          <a:prstGeom prst="rect">
            <a:avLst/>
          </a:prstGeom>
          <a:noFill/>
          <a:ln>
            <a:noFill/>
          </a:ln>
          <a:effectLst/>
        </p:spPr>
        <p:txBody>
          <a:bodyPr wrap="square" rtlCol="0">
            <a:spAutoFit/>
          </a:bodyPr>
          <a:lstStyle/>
          <a:p>
            <a:pPr algn="ctr"/>
            <a:r>
              <a:rPr lang="en-US" sz="2400"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Anti-pattern</a:t>
            </a:r>
          </a:p>
        </p:txBody>
      </p:sp>
      <p:sp>
        <p:nvSpPr>
          <p:cNvPr id="16" name="Multiply 15"/>
          <p:cNvSpPr/>
          <p:nvPr/>
        </p:nvSpPr>
        <p:spPr>
          <a:xfrm>
            <a:off x="2864587" y="4467844"/>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Multiply 16"/>
          <p:cNvSpPr/>
          <p:nvPr/>
        </p:nvSpPr>
        <p:spPr>
          <a:xfrm>
            <a:off x="2864587" y="3488128"/>
            <a:ext cx="1602683" cy="1283464"/>
          </a:xfrm>
          <a:prstGeom prst="mathMultiply">
            <a:avLst/>
          </a:prstGeom>
          <a:solidFill>
            <a:srgbClr val="FF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56728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Elbow Connector 57"/>
          <p:cNvCxnSpPr>
            <a:endCxn id="52" idx="1"/>
          </p:cNvCxnSpPr>
          <p:nvPr/>
        </p:nvCxnSpPr>
        <p:spPr>
          <a:xfrm>
            <a:off x="2893926" y="4474866"/>
            <a:ext cx="1394653" cy="352231"/>
          </a:xfrm>
          <a:prstGeom prst="bentConnector3">
            <a:avLst>
              <a:gd name="adj1" fmla="val 49348"/>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51" idx="3"/>
            <a:endCxn id="52" idx="1"/>
          </p:cNvCxnSpPr>
          <p:nvPr/>
        </p:nvCxnSpPr>
        <p:spPr>
          <a:xfrm flipV="1">
            <a:off x="2869664" y="4827097"/>
            <a:ext cx="1418915" cy="316644"/>
          </a:xfrm>
          <a:prstGeom prst="bentConnector3">
            <a:avLst>
              <a:gd name="adj1" fmla="val 50000"/>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vert="horz" lIns="91440" tIns="45720" rIns="91440" bIns="45720" rtlCol="0" anchor="ctr">
            <a:normAutofit/>
          </a:bodyPr>
          <a:lstStyle/>
          <a:p>
            <a:r>
              <a:rPr lang="en-US" dirty="0"/>
              <a:t>Avoid Single Points of Failure </a:t>
            </a:r>
          </a:p>
        </p:txBody>
      </p:sp>
      <p:sp>
        <p:nvSpPr>
          <p:cNvPr id="5" name="TextBox 4"/>
          <p:cNvSpPr txBox="1"/>
          <p:nvPr/>
        </p:nvSpPr>
        <p:spPr>
          <a:xfrm>
            <a:off x="6547692" y="2655936"/>
            <a:ext cx="1344569" cy="677301"/>
          </a:xfrm>
          <a:prstGeom prst="rect">
            <a:avLst/>
          </a:prstGeom>
          <a:noFill/>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Database Server (Secondary)</a:t>
            </a:r>
          </a:p>
        </p:txBody>
      </p:sp>
      <p:pic>
        <p:nvPicPr>
          <p:cNvPr id="7" name="Picture 6" descr="EC2-Instance.png"/>
          <p:cNvPicPr>
            <a:picLocks/>
          </p:cNvPicPr>
          <p:nvPr/>
        </p:nvPicPr>
        <p:blipFill>
          <a:blip r:embed="rId4">
            <a:extLst>
              <a:ext uri="{28A0092B-C50C-407E-A947-70E740481C1C}">
                <a14:useLocalDpi xmlns:a14="http://schemas.microsoft.com/office/drawing/2010/main" val="0"/>
              </a:ext>
            </a:extLst>
          </a:blip>
          <a:stretch>
            <a:fillRect/>
          </a:stretch>
        </p:blipFill>
        <p:spPr>
          <a:xfrm>
            <a:off x="1829652" y="1531130"/>
            <a:ext cx="1005827" cy="884693"/>
          </a:xfrm>
          <a:prstGeom prst="rect">
            <a:avLst/>
          </a:prstGeom>
        </p:spPr>
      </p:pic>
      <p:sp>
        <p:nvSpPr>
          <p:cNvPr id="8" name="TextBox 7"/>
          <p:cNvSpPr txBox="1"/>
          <p:nvPr/>
        </p:nvSpPr>
        <p:spPr>
          <a:xfrm>
            <a:off x="1829652" y="3107342"/>
            <a:ext cx="1005827" cy="225767"/>
          </a:xfrm>
          <a:prstGeom prst="rect">
            <a:avLst/>
          </a:prstGeom>
          <a:noFill/>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a:t>
            </a:r>
          </a:p>
        </p:txBody>
      </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652" y="2274896"/>
            <a:ext cx="1005827" cy="884693"/>
          </a:xfrm>
          <a:prstGeom prst="rect">
            <a:avLst/>
          </a:prstGeom>
        </p:spPr>
      </p:pic>
      <p:pic>
        <p:nvPicPr>
          <p:cNvPr id="10" name="Picture 9" descr="RDS-DB-Inst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395" y="1952069"/>
            <a:ext cx="851555" cy="748999"/>
          </a:xfrm>
          <a:prstGeom prst="rect">
            <a:avLst/>
          </a:prstGeom>
        </p:spPr>
      </p:pic>
      <p:cxnSp>
        <p:nvCxnSpPr>
          <p:cNvPr id="11" name="Elbow Connector 10"/>
          <p:cNvCxnSpPr>
            <a:stCxn id="9" idx="3"/>
            <a:endCxn id="10" idx="1"/>
          </p:cNvCxnSpPr>
          <p:nvPr/>
        </p:nvCxnSpPr>
        <p:spPr>
          <a:xfrm flipV="1">
            <a:off x="2835479" y="2326568"/>
            <a:ext cx="1418916" cy="390675"/>
          </a:xfrm>
          <a:prstGeom prst="bentConnector3">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7" idx="3"/>
            <a:endCxn id="10" idx="1"/>
          </p:cNvCxnSpPr>
          <p:nvPr/>
        </p:nvCxnSpPr>
        <p:spPr>
          <a:xfrm>
            <a:off x="2835479" y="1973477"/>
            <a:ext cx="1418916" cy="353092"/>
          </a:xfrm>
          <a:prstGeom prst="bentConnector3">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91801" y="2656814"/>
            <a:ext cx="1190164" cy="677301"/>
          </a:xfrm>
          <a:prstGeom prst="rect">
            <a:avLst/>
          </a:prstGeom>
          <a:noFill/>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Database Server (Primary)</a:t>
            </a:r>
          </a:p>
        </p:txBody>
      </p:sp>
      <p:pic>
        <p:nvPicPr>
          <p:cNvPr id="14" name="Picture 13" descr="RDS-DB-Instace-tandby-Multi-AZ-.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1734" y="1978204"/>
            <a:ext cx="836484" cy="700077"/>
          </a:xfrm>
          <a:prstGeom prst="rect">
            <a:avLst/>
          </a:prstGeom>
        </p:spPr>
      </p:pic>
      <p:cxnSp>
        <p:nvCxnSpPr>
          <p:cNvPr id="15" name="Elbow Connector 14"/>
          <p:cNvCxnSpPr>
            <a:stCxn id="14" idx="1"/>
            <a:endCxn id="10" idx="3"/>
          </p:cNvCxnSpPr>
          <p:nvPr/>
        </p:nvCxnSpPr>
        <p:spPr>
          <a:xfrm rot="10800000">
            <a:off x="5105949" y="2326568"/>
            <a:ext cx="1695784" cy="1675"/>
          </a:xfrm>
          <a:prstGeom prst="bentConnector3">
            <a:avLst>
              <a:gd name="adj1" fmla="val 50000"/>
            </a:avLst>
          </a:prstGeom>
          <a:ln w="19050">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959662" y="2379353"/>
            <a:ext cx="1677637" cy="369332"/>
          </a:xfrm>
          <a:prstGeom prst="rect">
            <a:avLst/>
          </a:prstGeom>
          <a:noFill/>
        </p:spPr>
        <p:txBody>
          <a:bodyPr wrap="square" rtlCol="0" anchor="b">
            <a:spAutoFit/>
          </a:bodyPr>
          <a:lstStyle/>
          <a:p>
            <a:pPr algn="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Replication</a:t>
            </a:r>
          </a:p>
        </p:txBody>
      </p:sp>
      <p:pic>
        <p:nvPicPr>
          <p:cNvPr id="49" name="Picture 4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837" y="3957627"/>
            <a:ext cx="1005827" cy="884693"/>
          </a:xfrm>
          <a:prstGeom prst="rect">
            <a:avLst/>
          </a:prstGeom>
        </p:spPr>
      </p:pic>
      <p:sp>
        <p:nvSpPr>
          <p:cNvPr id="50" name="TextBox 49"/>
          <p:cNvSpPr txBox="1"/>
          <p:nvPr/>
        </p:nvSpPr>
        <p:spPr>
          <a:xfrm>
            <a:off x="1746789" y="5593964"/>
            <a:ext cx="1122876" cy="225767"/>
          </a:xfrm>
          <a:prstGeom prst="rect">
            <a:avLst/>
          </a:prstGeom>
          <a:noFill/>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App Server</a:t>
            </a:r>
          </a:p>
        </p:txBody>
      </p:sp>
      <p:pic>
        <p:nvPicPr>
          <p:cNvPr id="51" name="Picture 5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3837" y="4701394"/>
            <a:ext cx="1005827" cy="884693"/>
          </a:xfrm>
          <a:prstGeom prst="rect">
            <a:avLst/>
          </a:prstGeom>
        </p:spPr>
      </p:pic>
      <p:pic>
        <p:nvPicPr>
          <p:cNvPr id="52" name="Picture 51" descr="RDS-DB-Inst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579" y="4452597"/>
            <a:ext cx="851555" cy="748999"/>
          </a:xfrm>
          <a:prstGeom prst="rect">
            <a:avLst/>
          </a:prstGeom>
        </p:spPr>
      </p:pic>
      <p:grpSp>
        <p:nvGrpSpPr>
          <p:cNvPr id="81" name="Group 80"/>
          <p:cNvGrpSpPr/>
          <p:nvPr/>
        </p:nvGrpSpPr>
        <p:grpSpPr>
          <a:xfrm>
            <a:off x="6546725" y="4478289"/>
            <a:ext cx="1346503" cy="1333606"/>
            <a:chOff x="4917098" y="3595276"/>
            <a:chExt cx="1009877" cy="1000204"/>
          </a:xfrm>
        </p:grpSpPr>
        <p:sp>
          <p:nvSpPr>
            <p:cNvPr id="48" name="TextBox 47"/>
            <p:cNvSpPr txBox="1"/>
            <p:nvPr/>
          </p:nvSpPr>
          <p:spPr>
            <a:xfrm>
              <a:off x="4917098" y="4087504"/>
              <a:ext cx="1009877" cy="507976"/>
            </a:xfrm>
            <a:prstGeom prst="rect">
              <a:avLst/>
            </a:prstGeom>
            <a:noFill/>
          </p:spPr>
          <p:txBody>
            <a:bodyPr wrap="square" lIns="0" tIns="0" rIns="0" bIns="0" rtlCol="0">
              <a:spAutoFit/>
            </a:bodyPr>
            <a:lstStyle/>
            <a:p>
              <a:pPr algn="ctr"/>
              <a:r>
                <a:rPr lang="en-US" sz="1467" b="1" dirty="0">
                  <a:latin typeface="Amazon Ember" panose="020B0603020204020204" pitchFamily="34" charset="0"/>
                  <a:ea typeface="Amazon Ember" panose="020B0603020204020204" pitchFamily="34" charset="0"/>
                  <a:cs typeface="Amazon Ember" panose="020B0603020204020204" pitchFamily="34" charset="0"/>
                </a:rPr>
                <a:t>Database Server (Secondary)</a:t>
              </a:r>
            </a:p>
          </p:txBody>
        </p:sp>
        <p:pic>
          <p:nvPicPr>
            <p:cNvPr id="56" name="Picture 55" descr="RDS-DB-Instace-tandby-Multi-AZ-.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3563" y="3595276"/>
              <a:ext cx="596949" cy="525058"/>
            </a:xfrm>
            <a:prstGeom prst="rect">
              <a:avLst/>
            </a:prstGeom>
          </p:spPr>
        </p:pic>
      </p:grpSp>
      <p:sp>
        <p:nvSpPr>
          <p:cNvPr id="60" name="Multiply 59"/>
          <p:cNvSpPr/>
          <p:nvPr/>
        </p:nvSpPr>
        <p:spPr>
          <a:xfrm>
            <a:off x="4165430" y="4358832"/>
            <a:ext cx="1097853" cy="973595"/>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Down Arrow 71"/>
          <p:cNvSpPr/>
          <p:nvPr/>
        </p:nvSpPr>
        <p:spPr>
          <a:xfrm>
            <a:off x="4161856" y="3497715"/>
            <a:ext cx="1036633" cy="707116"/>
          </a:xfrm>
          <a:prstGeom prst="downArrow">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p:cNvSpPr txBox="1"/>
          <p:nvPr/>
        </p:nvSpPr>
        <p:spPr>
          <a:xfrm>
            <a:off x="8340533" y="1751416"/>
            <a:ext cx="2970924" cy="1323439"/>
          </a:xfrm>
          <a:prstGeom prst="rect">
            <a:avLst/>
          </a:prstGeom>
          <a:solidFill>
            <a:srgbClr val="FFFAD0"/>
          </a:solidFill>
          <a:ln>
            <a:solidFill>
              <a:schemeClr val="accent1"/>
            </a:solid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Create a secondary (standby) database server and           replicate the data</a:t>
            </a:r>
          </a:p>
        </p:txBody>
      </p:sp>
      <p:sp>
        <p:nvSpPr>
          <p:cNvPr id="90" name="TextBox 89"/>
          <p:cNvSpPr txBox="1"/>
          <p:nvPr/>
        </p:nvSpPr>
        <p:spPr>
          <a:xfrm>
            <a:off x="8491482" y="4452597"/>
            <a:ext cx="2670156" cy="707886"/>
          </a:xfrm>
          <a:prstGeom prst="rect">
            <a:avLst/>
          </a:prstGeom>
          <a:solidFill>
            <a:srgbClr val="FFFAD0"/>
          </a:solidFill>
          <a:ln>
            <a:solidFill>
              <a:schemeClr val="accent1"/>
            </a:solid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Secondary server         picks up the load</a:t>
            </a:r>
          </a:p>
        </p:txBody>
      </p:sp>
      <p:sp>
        <p:nvSpPr>
          <p:cNvPr id="92" name="TextBox 91"/>
          <p:cNvSpPr txBox="1"/>
          <p:nvPr/>
        </p:nvSpPr>
        <p:spPr>
          <a:xfrm>
            <a:off x="3648758" y="5493450"/>
            <a:ext cx="2522417" cy="707886"/>
          </a:xfrm>
          <a:prstGeom prst="rect">
            <a:avLst/>
          </a:prstGeom>
          <a:solidFill>
            <a:srgbClr val="FFFAD0"/>
          </a:solidFill>
          <a:ln>
            <a:solidFill>
              <a:schemeClr val="accent1"/>
            </a:solidFill>
          </a:ln>
        </p:spPr>
        <p:txBody>
          <a:bodyPr wrap="square" rtlCol="0">
            <a:spAutoFit/>
          </a:bodyPr>
          <a:lstStyle>
            <a:defPPr>
              <a:defRPr lang="en-US"/>
            </a:defPPr>
            <a:lvl1pPr algn="ctr">
              <a:defRPr sz="20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Main database server goes offline</a:t>
            </a:r>
          </a:p>
        </p:txBody>
      </p:sp>
      <p:sp>
        <p:nvSpPr>
          <p:cNvPr id="38" name="TextBox 37"/>
          <p:cNvSpPr txBox="1"/>
          <p:nvPr/>
        </p:nvSpPr>
        <p:spPr>
          <a:xfrm>
            <a:off x="4734773" y="1262402"/>
            <a:ext cx="2718676" cy="461665"/>
          </a:xfrm>
          <a:prstGeom prst="rect">
            <a:avLst/>
          </a:prstGeom>
          <a:noFill/>
        </p:spPr>
        <p:txBody>
          <a:bodyPr wrap="square" rtlCol="0">
            <a:spAutoFit/>
          </a:bodyPr>
          <a:lstStyle/>
          <a:p>
            <a:pPr algn="ctr"/>
            <a:r>
              <a:rPr lang="en-US" sz="2400" b="1" dirty="0">
                <a:solidFill>
                  <a:srgbClr val="00B050"/>
                </a:solidFill>
                <a:latin typeface="Amazon Ember" panose="020B0603020204020204" pitchFamily="34" charset="0"/>
                <a:ea typeface="Amazon Ember" panose="020B0603020204020204" pitchFamily="34" charset="0"/>
                <a:cs typeface="Amazon Ember" panose="020B0603020204020204" pitchFamily="34" charset="0"/>
              </a:rPr>
              <a:t>Best practice</a:t>
            </a:r>
          </a:p>
        </p:txBody>
      </p:sp>
      <p:cxnSp>
        <p:nvCxnSpPr>
          <p:cNvPr id="31" name="Elbow Connector 30"/>
          <p:cNvCxnSpPr>
            <a:stCxn id="56" idx="1"/>
            <a:endCxn id="52" idx="3"/>
          </p:cNvCxnSpPr>
          <p:nvPr/>
        </p:nvCxnSpPr>
        <p:spPr>
          <a:xfrm rot="10800000">
            <a:off x="5140134" y="4827096"/>
            <a:ext cx="1681877" cy="1229"/>
          </a:xfrm>
          <a:prstGeom prst="bentConnector3">
            <a:avLst>
              <a:gd name="adj1" fmla="val 50000"/>
            </a:avLst>
          </a:prstGeom>
          <a:ln>
            <a:solidFill>
              <a:schemeClr val="tx1"/>
            </a:solidFill>
            <a:prstDash val="sysDash"/>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008488" y="4912012"/>
            <a:ext cx="1677637" cy="369332"/>
          </a:xfrm>
          <a:prstGeom prst="rect">
            <a:avLst/>
          </a:prstGeom>
          <a:noFill/>
        </p:spPr>
        <p:txBody>
          <a:bodyPr wrap="square" rtlCol="0" anchor="b">
            <a:spAutoFit/>
          </a:bodyPr>
          <a:lstStyle/>
          <a:p>
            <a:pPr algn="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Replication</a:t>
            </a:r>
          </a:p>
        </p:txBody>
      </p:sp>
      <p:cxnSp>
        <p:nvCxnSpPr>
          <p:cNvPr id="36" name="Elbow Connector 35"/>
          <p:cNvCxnSpPr/>
          <p:nvPr/>
        </p:nvCxnSpPr>
        <p:spPr>
          <a:xfrm>
            <a:off x="2869665" y="4397402"/>
            <a:ext cx="4350313" cy="78313"/>
          </a:xfrm>
          <a:prstGeom prst="bentConnector2">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endCxn id="56" idx="0"/>
          </p:cNvCxnSpPr>
          <p:nvPr/>
        </p:nvCxnSpPr>
        <p:spPr>
          <a:xfrm flipV="1">
            <a:off x="2855495" y="4478287"/>
            <a:ext cx="4364483" cy="751440"/>
          </a:xfrm>
          <a:prstGeom prst="bentConnector4">
            <a:avLst>
              <a:gd name="adj1" fmla="val 25593"/>
              <a:gd name="adj2" fmla="val 110674"/>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51" idx="3"/>
            <a:endCxn id="52" idx="1"/>
          </p:cNvCxnSpPr>
          <p:nvPr/>
        </p:nvCxnSpPr>
        <p:spPr>
          <a:xfrm flipV="1">
            <a:off x="2869664" y="4827097"/>
            <a:ext cx="1418915" cy="316644"/>
          </a:xfrm>
          <a:prstGeom prst="bentConnector3">
            <a:avLst>
              <a:gd name="adj1" fmla="val 50241"/>
            </a:avLst>
          </a:prstGeom>
          <a:ln w="1905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endCxn id="52" idx="1"/>
          </p:cNvCxnSpPr>
          <p:nvPr/>
        </p:nvCxnSpPr>
        <p:spPr>
          <a:xfrm>
            <a:off x="2887579" y="4475749"/>
            <a:ext cx="1401000" cy="351348"/>
          </a:xfrm>
          <a:prstGeom prst="bentConnector3">
            <a:avLst>
              <a:gd name="adj1" fmla="val 49675"/>
            </a:avLst>
          </a:prstGeom>
          <a:ln w="19050">
            <a:solidFill>
              <a:srgbClr val="C00000"/>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1075969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18484</TotalTime>
  <Words>10146</Words>
  <Application>Microsoft Macintosh PowerPoint</Application>
  <PresentationFormat>Widescreen</PresentationFormat>
  <Paragraphs>965</Paragraphs>
  <Slides>60</Slides>
  <Notes>60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0" baseType="lpstr">
      <vt:lpstr>Amazon Ember</vt:lpstr>
      <vt:lpstr>Amazon Ember Light</vt:lpstr>
      <vt:lpstr>Amazon Ember Medium</vt:lpstr>
      <vt:lpstr>Arial</vt:lpstr>
      <vt:lpstr>Calibri</vt:lpstr>
      <vt:lpstr>Helvetica Neue LT Std 65 Medium</vt:lpstr>
      <vt:lpstr>Webdings</vt:lpstr>
      <vt:lpstr>Wingdings</vt:lpstr>
      <vt:lpstr>Office Theme</vt:lpstr>
      <vt:lpstr>Image</vt:lpstr>
      <vt:lpstr>PowerPoint Presentation</vt:lpstr>
      <vt:lpstr>What’s in This Module</vt:lpstr>
      <vt:lpstr>Module Objectives</vt:lpstr>
      <vt:lpstr>Part 1:  Load balancing and fault tolerance</vt:lpstr>
      <vt:lpstr>Quote</vt:lpstr>
      <vt:lpstr>What Is High Availability?</vt:lpstr>
      <vt:lpstr>What Is High Availability?</vt:lpstr>
      <vt:lpstr>Avoid Single Points of Failure</vt:lpstr>
      <vt:lpstr>Avoid Single Points of Failure </vt:lpstr>
      <vt:lpstr>High Availability: Driven by Your Requirements</vt:lpstr>
      <vt:lpstr>High Availability Factors</vt:lpstr>
      <vt:lpstr>On-Premises HA vs. HA on AWS</vt:lpstr>
      <vt:lpstr>High Availability and AWS Regions</vt:lpstr>
      <vt:lpstr>AWS Services and High Availability</vt:lpstr>
      <vt:lpstr>Elastic Load Balancing (ELB)</vt:lpstr>
      <vt:lpstr>AWS Load Balancing Solution</vt:lpstr>
      <vt:lpstr>Elastic Load Balancing Products</vt:lpstr>
      <vt:lpstr>Why Choose Elastic Load Balancing?</vt:lpstr>
      <vt:lpstr>Multi-Load Balancer Pattern</vt:lpstr>
      <vt:lpstr>Sticky Policy Configuration</vt:lpstr>
      <vt:lpstr>Multi-Load Balancer Pattern</vt:lpstr>
      <vt:lpstr>Elastic IP Addresses</vt:lpstr>
      <vt:lpstr>Elastic IP Addresses Enable HA</vt:lpstr>
      <vt:lpstr>DIY Load Balancer vs. Elastic Load Balancing</vt:lpstr>
      <vt:lpstr>Connection Draining for Your Load Balancer</vt:lpstr>
      <vt:lpstr>Exercise: Improve This Architecture</vt:lpstr>
      <vt:lpstr>How Can the Availability of this Environment              be Improved?</vt:lpstr>
      <vt:lpstr>HA with Load Balancing</vt:lpstr>
      <vt:lpstr>Part 2: High Availability Across Regions</vt:lpstr>
      <vt:lpstr>Amazon Route 53</vt:lpstr>
      <vt:lpstr>Amazon Route 53 DNS Resolution</vt:lpstr>
      <vt:lpstr>Amazon Route 53</vt:lpstr>
      <vt:lpstr>Route 53 Support</vt:lpstr>
      <vt:lpstr>Additional Route 53 Supports</vt:lpstr>
      <vt:lpstr>Amazon Route 53 DNS Failover</vt:lpstr>
      <vt:lpstr>Use Case: Multi-Region Deployment</vt:lpstr>
      <vt:lpstr>Typical Architecture</vt:lpstr>
      <vt:lpstr>Typical Architecture</vt:lpstr>
      <vt:lpstr>Getting Started With Amazon Route 53</vt:lpstr>
      <vt:lpstr>Alta Veículos Example</vt:lpstr>
      <vt:lpstr>Case Study: Alta Veículos </vt:lpstr>
      <vt:lpstr>Alta Veículos Highly Available Environment</vt:lpstr>
      <vt:lpstr>Part 3: Connections to Components Outside of AWS</vt:lpstr>
      <vt:lpstr>VPN Connection: Is this Highly Available?</vt:lpstr>
      <vt:lpstr>AWS Hardware VPNs</vt:lpstr>
      <vt:lpstr>AWS Direct Connect: Is this Highly Available?</vt:lpstr>
      <vt:lpstr>Single Router and Dual Ports</vt:lpstr>
      <vt:lpstr>Lab:  Making Your Environment  Highly Available</vt:lpstr>
      <vt:lpstr>Lab: Scenario</vt:lpstr>
      <vt:lpstr>Lab Start</vt:lpstr>
      <vt:lpstr>Configure, Create AMI</vt:lpstr>
      <vt:lpstr>Create Second AZ</vt:lpstr>
      <vt:lpstr>Create Load Balancer</vt:lpstr>
      <vt:lpstr>Auto Scaling Group</vt:lpstr>
      <vt:lpstr>Incoming Request</vt:lpstr>
      <vt:lpstr>Use NAT Gateway</vt:lpstr>
      <vt:lpstr>Lab: Final Product</vt:lpstr>
      <vt:lpstr>                                                 </vt:lpstr>
      <vt:lpstr>Up Next: Group Discussion –  Forklifting an Existing Application  </vt:lpstr>
      <vt:lpstr>Thanks for participating!</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Microsoft Office User</cp:lastModifiedBy>
  <cp:revision>464</cp:revision>
  <cp:lastPrinted>2017-08-03T20:30:13Z</cp:lastPrinted>
  <dcterms:created xsi:type="dcterms:W3CDTF">2017-05-11T23:06:57Z</dcterms:created>
  <dcterms:modified xsi:type="dcterms:W3CDTF">2019-04-09T17:59:41Z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C1936B35-1EAE-4480-B0A8-25F05F7C2534</vt:lpwstr>
  </property>
  <property fmtid="{D5CDD505-2E9C-101B-9397-08002B2CF9AE}" pid="3" name="ArticulatePath">
    <vt:lpwstr>T&amp;C_PPT_template_100level_newbrand</vt:lpwstr>
  </property>
</Properties>
</file>